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2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3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4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5.xml" ContentType="application/vnd.openxmlformats-officedocument.presentationml.tags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2"/>
    <p:sldMasterId id="2147483664" r:id="rId3"/>
  </p:sldMasterIdLst>
  <p:notesMasterIdLst>
    <p:notesMasterId r:id="rId29"/>
  </p:notesMasterIdLst>
  <p:handoutMasterIdLst>
    <p:handoutMasterId r:id="rId30"/>
  </p:handoutMasterIdLst>
  <p:sldIdLst>
    <p:sldId id="690" r:id="rId4"/>
    <p:sldId id="688" r:id="rId5"/>
    <p:sldId id="696" r:id="rId6"/>
    <p:sldId id="721" r:id="rId7"/>
    <p:sldId id="722" r:id="rId8"/>
    <p:sldId id="723" r:id="rId9"/>
    <p:sldId id="724" r:id="rId10"/>
    <p:sldId id="686" r:id="rId11"/>
    <p:sldId id="720" r:id="rId12"/>
    <p:sldId id="735" r:id="rId13"/>
    <p:sldId id="736" r:id="rId14"/>
    <p:sldId id="737" r:id="rId15"/>
    <p:sldId id="738" r:id="rId16"/>
    <p:sldId id="725" r:id="rId17"/>
    <p:sldId id="726" r:id="rId18"/>
    <p:sldId id="732" r:id="rId19"/>
    <p:sldId id="733" r:id="rId20"/>
    <p:sldId id="734" r:id="rId21"/>
    <p:sldId id="727" r:id="rId22"/>
    <p:sldId id="702" r:id="rId23"/>
    <p:sldId id="740" r:id="rId24"/>
    <p:sldId id="741" r:id="rId25"/>
    <p:sldId id="743" r:id="rId26"/>
    <p:sldId id="744" r:id="rId27"/>
    <p:sldId id="719" r:id="rId28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525"/>
    <a:srgbClr val="0033CC"/>
    <a:srgbClr val="D56B01"/>
    <a:srgbClr val="CDF7F5"/>
    <a:srgbClr val="FC9E9E"/>
    <a:srgbClr val="D2FD9D"/>
    <a:srgbClr val="C0B9E1"/>
    <a:srgbClr val="FFFFFF"/>
    <a:srgbClr val="BACCE0"/>
    <a:srgbClr val="BBC4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80" autoAdjust="0"/>
    <p:restoredTop sz="95514" autoAdjust="0"/>
  </p:normalViewPr>
  <p:slideViewPr>
    <p:cSldViewPr snapToGrid="0">
      <p:cViewPr varScale="1">
        <p:scale>
          <a:sx n="154" d="100"/>
          <a:sy n="154" d="100"/>
        </p:scale>
        <p:origin x="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4022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gs" Target="tags/tag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421BED-F3D0-4D29-9321-F8C216B84FD6}" type="datetimeFigureOut">
              <a:rPr lang="zh-CN" altLang="en-US" smtClean="0"/>
              <a:t>2024/10/4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9ACA51-D3FA-4669-A5CD-C36713D310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A7DD2E-939A-489C-8FCB-5BD7E12246C9}" type="datetimeFigureOut">
              <a:rPr lang="zh-CN" altLang="en-US" smtClean="0"/>
              <a:t>2024/10/4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19ED4-3D75-4618-A573-99DB09BF32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835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282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536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0674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4B15B-9D34-48B7-B76B-BDE38A39AD9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在这里列小标题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4B15B-9D34-48B7-B76B-BDE38A39AD94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418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9508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33969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3110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在这里列小标题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4B15B-9D34-48B7-B76B-BDE38A39AD94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在这里列小标题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4B15B-9D34-48B7-B76B-BDE38A39AD9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在这里列小标题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4B15B-9D34-48B7-B76B-BDE38A39AD94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zh-CN" altLang="en-US" sz="1200" kern="1200" smtClean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fld id="{2DA3FF78-4202-4C00-ABBB-2A317B784776}" type="slidenum">
              <a:rPr lang="en-US" altLang="zh-CN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感谢您下载小木头平台上提供的</a:t>
            </a:r>
            <a:r>
              <a:rPr lang="en-US" altLang="zh-CN" sz="30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作品，为了您和小木头以及原创作者的利益，请勿复制、传播、销售，否则将承担法律责任！小木头将对作品进行维权，按照传播下载次数进行十倍的索取赔偿！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ibaotu.com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11749939" y="6550223"/>
            <a:ext cx="88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0E824D8-A1E7-4AEC-8332-86B30DC3C4B0}" type="slidenum">
              <a:rPr lang="zh-CN" altLang="en-US" sz="1200" kern="1200" smtClean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‹#›</a:t>
            </a:fld>
            <a:endParaRPr lang="zh-CN" altLang="en-US" sz="1200" kern="1200" dirty="0">
              <a:solidFill>
                <a:schemeClr val="tx1">
                  <a:tint val="7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8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 cap="flat" cmpd="sng" algn="ctr">
              <a:solidFill>
                <a:srgbClr val="3D5864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rgbClr val="3D5864"/>
            </a:solidFill>
            <a:ln w="28575" cap="flat" cmpd="sng" algn="ctr">
              <a:noFill/>
              <a:prstDash val="solid"/>
              <a:miter lim="800000"/>
            </a:ln>
            <a:effectLst/>
          </p:spPr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28575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cxnSp>
        <p:nvCxnSpPr>
          <p:cNvPr id="21" name="直接连接符 20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/>
        </p:nvSpPr>
        <p:spPr>
          <a:xfrm>
            <a:off x="0" y="226759"/>
            <a:ext cx="127591" cy="320525"/>
          </a:xfrm>
          <a:prstGeom prst="rect">
            <a:avLst/>
          </a:prstGeom>
          <a:solidFill>
            <a:srgbClr val="3D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0" hasCustomPrompt="1"/>
          </p:nvPr>
        </p:nvSpPr>
        <p:spPr>
          <a:xfrm>
            <a:off x="237263" y="178734"/>
            <a:ext cx="6557333" cy="41657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2400" kern="1200" dirty="0" smtClean="0">
                <a:solidFill>
                  <a:srgbClr val="3D5864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2" name="矩形 1"/>
          <p:cNvSpPr/>
          <p:nvPr userDrawn="1"/>
        </p:nvSpPr>
        <p:spPr>
          <a:xfrm>
            <a:off x="2041451" y="226758"/>
            <a:ext cx="10150549" cy="320525"/>
          </a:xfrm>
          <a:prstGeom prst="rect">
            <a:avLst/>
          </a:prstGeom>
          <a:gradFill>
            <a:gsLst>
              <a:gs pos="0">
                <a:srgbClr val="3D5864"/>
              </a:gs>
              <a:gs pos="45000">
                <a:srgbClr val="3D5864"/>
              </a:gs>
              <a:gs pos="83000">
                <a:srgbClr val="3D5864">
                  <a:alpha val="54902"/>
                </a:srgbClr>
              </a:gs>
              <a:gs pos="100000">
                <a:srgbClr val="3D5864">
                  <a:alpha val="4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11749939" y="6564625"/>
            <a:ext cx="88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0E824D8-A1E7-4AEC-8332-86B30DC3C4B0}" type="slidenum">
              <a:rPr lang="zh-CN" altLang="en-US" sz="1200" kern="1200" smtClean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‹#›</a:t>
            </a:fld>
            <a:endParaRPr lang="zh-CN" altLang="en-US" sz="1200" kern="1200" dirty="0">
              <a:solidFill>
                <a:schemeClr val="tx1">
                  <a:tint val="7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29"/>
          <a:stretch>
            <a:fillRect/>
          </a:stretch>
        </p:blipFill>
        <p:spPr>
          <a:xfrm>
            <a:off x="5340455" y="0"/>
            <a:ext cx="6858633" cy="6858000"/>
          </a:xfrm>
          <a:prstGeom prst="rect">
            <a:avLst/>
          </a:prstGeom>
        </p:spPr>
      </p:pic>
      <p:sp>
        <p:nvSpPr>
          <p:cNvPr id="32" name="矩形 31"/>
          <p:cNvSpPr/>
          <p:nvPr userDrawn="1"/>
        </p:nvSpPr>
        <p:spPr>
          <a:xfrm>
            <a:off x="56728" y="0"/>
            <a:ext cx="12192000" cy="6858000"/>
          </a:xfrm>
          <a:prstGeom prst="rect">
            <a:avLst/>
          </a:prstGeom>
          <a:gradFill flip="none" rotWithShape="1">
            <a:gsLst>
              <a:gs pos="4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2" name="直接连接符 21"/>
          <p:cNvCxnSpPr/>
          <p:nvPr userDrawn="1"/>
        </p:nvCxnSpPr>
        <p:spPr>
          <a:xfrm flipV="1">
            <a:off x="667503" y="4827181"/>
            <a:ext cx="4492832" cy="12619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占位符 25"/>
          <p:cNvSpPr>
            <a:spLocks noGrp="1"/>
          </p:cNvSpPr>
          <p:nvPr>
            <p:ph type="body" sz="quarter" idx="10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27" name="文本占位符 25"/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4026732 w 5953266"/>
              <a:gd name="connsiteY1" fmla="*/ 0 h 6858000"/>
              <a:gd name="connsiteX2" fmla="*/ 4359910 w 5953266"/>
              <a:gd name="connsiteY2" fmla="*/ 252902 h 6858000"/>
              <a:gd name="connsiteX3" fmla="*/ 5953266 w 5953266"/>
              <a:gd name="connsiteY3" fmla="*/ 3682471 h 6858000"/>
              <a:gd name="connsiteX4" fmla="*/ 4670843 w 5953266"/>
              <a:gd name="connsiteY4" fmla="*/ 6825186 h 6858000"/>
              <a:gd name="connsiteX5" fmla="*/ 4635274 w 5953266"/>
              <a:gd name="connsiteY5" fmla="*/ 6858000 h 6858000"/>
              <a:gd name="connsiteX6" fmla="*/ 0 w 59532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4026732" y="0"/>
                </a:lnTo>
                <a:lnTo>
                  <a:pt x="4359910" y="252902"/>
                </a:lnTo>
                <a:cubicBezTo>
                  <a:pt x="5333013" y="1068083"/>
                  <a:pt x="5953266" y="2301751"/>
                  <a:pt x="5953266" y="3682471"/>
                </a:cubicBezTo>
                <a:cubicBezTo>
                  <a:pt x="5953266" y="4909778"/>
                  <a:pt x="5463189" y="6020895"/>
                  <a:pt x="4670843" y="6825186"/>
                </a:cubicBezTo>
                <a:lnTo>
                  <a:pt x="463527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2" name="图片 121"/>
          <p:cNvPicPr>
            <a:picLocks noChangeAspect="1"/>
          </p:cNvPicPr>
          <p:nvPr userDrawn="1"/>
        </p:nvPicPr>
        <p:blipFill>
          <a:blip r:embed="rId3"/>
          <a:srcRect l="35649" t="16934" b="16934"/>
          <a:stretch>
            <a:fillRect/>
          </a:stretch>
        </p:blipFill>
        <p:spPr>
          <a:xfrm>
            <a:off x="2" y="0"/>
            <a:ext cx="6677201" cy="6858000"/>
          </a:xfrm>
          <a:custGeom>
            <a:avLst/>
            <a:gdLst>
              <a:gd name="connsiteX0" fmla="*/ 0 w 6677201"/>
              <a:gd name="connsiteY0" fmla="*/ 0 h 6858000"/>
              <a:gd name="connsiteX1" fmla="*/ 6677201 w 6677201"/>
              <a:gd name="connsiteY1" fmla="*/ 0 h 6858000"/>
              <a:gd name="connsiteX2" fmla="*/ 6677201 w 6677201"/>
              <a:gd name="connsiteY2" fmla="*/ 6858000 h 6858000"/>
              <a:gd name="connsiteX3" fmla="*/ 0 w 66772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7201" h="6858000">
                <a:moveTo>
                  <a:pt x="0" y="0"/>
                </a:moveTo>
                <a:lnTo>
                  <a:pt x="6677201" y="0"/>
                </a:lnTo>
                <a:lnTo>
                  <a:pt x="66772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1" name="图片 120"/>
          <p:cNvPicPr/>
          <p:nvPr userDrawn="1"/>
        </p:nvPicPr>
        <p:blipFill>
          <a:blip r:embed="rId4" cstate="print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73" t="9127" b="14811"/>
          <a:stretch>
            <a:fillRect/>
          </a:stretch>
        </p:blipFill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5953266 w 5953266"/>
              <a:gd name="connsiteY1" fmla="*/ 0 h 6858000"/>
              <a:gd name="connsiteX2" fmla="*/ 5953266 w 5953266"/>
              <a:gd name="connsiteY2" fmla="*/ 6858000 h 6858000"/>
              <a:gd name="connsiteX3" fmla="*/ 0 w 59532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5953266" y="0"/>
                </a:lnTo>
                <a:lnTo>
                  <a:pt x="59532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2122934" y="3082752"/>
            <a:ext cx="2964273" cy="1107996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lvl="0" algn="ctr">
              <a:defRPr/>
            </a:pPr>
            <a:r>
              <a:rPr lang="en-US" altLang="zh-CN" sz="6600" dirty="0">
                <a:solidFill>
                  <a:schemeClr val="bg1">
                    <a:lumMod val="75000"/>
                  </a:schemeClr>
                </a:solidFill>
              </a:rPr>
              <a:t>content</a:t>
            </a:r>
            <a:endParaRPr lang="zh-CN" altLang="en-US" sz="6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2214374" y="3872827"/>
            <a:ext cx="2325409" cy="259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2183589" y="2598003"/>
            <a:ext cx="1421481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目录</a:t>
            </a:r>
          </a:p>
        </p:txBody>
      </p:sp>
      <p:sp>
        <p:nvSpPr>
          <p:cNvPr id="124" name="日期占位符 123"/>
          <p:cNvSpPr>
            <a:spLocks noGrp="1"/>
          </p:cNvSpPr>
          <p:nvPr>
            <p:ph type="dt" sz="half" idx="1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7004" b="7878"/>
          <a:stretch>
            <a:fillRect/>
          </a:stretch>
        </p:blipFill>
        <p:spPr>
          <a:xfrm>
            <a:off x="4511550" y="0"/>
            <a:ext cx="768045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49619" y="0"/>
            <a:ext cx="12192000" cy="6858000"/>
          </a:xfrm>
          <a:prstGeom prst="rect">
            <a:avLst/>
          </a:prstGeom>
          <a:gradFill flip="none" rotWithShape="1">
            <a:gsLst>
              <a:gs pos="3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" t="7878" r="36982" b="7878"/>
          <a:stretch>
            <a:fillRect/>
          </a:stretch>
        </p:blipFill>
        <p:spPr>
          <a:xfrm>
            <a:off x="5349870" y="0"/>
            <a:ext cx="6842131" cy="6858000"/>
          </a:xfrm>
          <a:custGeom>
            <a:avLst/>
            <a:gdLst>
              <a:gd name="connsiteX0" fmla="*/ 3866540 w 6842131"/>
              <a:gd name="connsiteY0" fmla="*/ 0 h 6858000"/>
              <a:gd name="connsiteX1" fmla="*/ 6842131 w 6842131"/>
              <a:gd name="connsiteY1" fmla="*/ 0 h 6858000"/>
              <a:gd name="connsiteX2" fmla="*/ 6842131 w 6842131"/>
              <a:gd name="connsiteY2" fmla="*/ 2518051 h 6858000"/>
              <a:gd name="connsiteX3" fmla="*/ 4395268 w 6842131"/>
              <a:gd name="connsiteY3" fmla="*/ 6858000 h 6858000"/>
              <a:gd name="connsiteX4" fmla="*/ 0 w 684213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2131" h="6858000">
                <a:moveTo>
                  <a:pt x="3866540" y="0"/>
                </a:moveTo>
                <a:lnTo>
                  <a:pt x="6842131" y="0"/>
                </a:lnTo>
                <a:lnTo>
                  <a:pt x="6842131" y="2518051"/>
                </a:lnTo>
                <a:lnTo>
                  <a:pt x="439526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31" name="组合 30"/>
          <p:cNvGrpSpPr/>
          <p:nvPr userDrawn="1"/>
        </p:nvGrpSpPr>
        <p:grpSpPr>
          <a:xfrm>
            <a:off x="5852864" y="578865"/>
            <a:ext cx="5910561" cy="8110350"/>
            <a:chOff x="5852864" y="578865"/>
            <a:chExt cx="5910561" cy="8110350"/>
          </a:xfrm>
        </p:grpSpPr>
        <p:sp>
          <p:nvSpPr>
            <p:cNvPr id="32" name="任意多边形: 形状 31"/>
            <p:cNvSpPr/>
            <p:nvPr/>
          </p:nvSpPr>
          <p:spPr>
            <a:xfrm rot="1764741">
              <a:off x="6434339" y="578865"/>
              <a:ext cx="5329086" cy="8110349"/>
            </a:xfrm>
            <a:custGeom>
              <a:avLst/>
              <a:gdLst>
                <a:gd name="connsiteX0" fmla="*/ 4907596 w 5329086"/>
                <a:gd name="connsiteY0" fmla="*/ 1735493 h 8110349"/>
                <a:gd name="connsiteX1" fmla="*/ 5329086 w 5329086"/>
                <a:gd name="connsiteY1" fmla="*/ 2483140 h 8110349"/>
                <a:gd name="connsiteX2" fmla="*/ 5329086 w 5329086"/>
                <a:gd name="connsiteY2" fmla="*/ 5106050 h 8110349"/>
                <a:gd name="connsiteX3" fmla="*/ 4907597 w 5329086"/>
                <a:gd name="connsiteY3" fmla="*/ 5343666 h 8110349"/>
                <a:gd name="connsiteX4" fmla="*/ 0 w 5329086"/>
                <a:gd name="connsiteY4" fmla="*/ 237617 h 8110349"/>
                <a:gd name="connsiteX5" fmla="*/ 421490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6" y="1735493"/>
                  </a:moveTo>
                  <a:lnTo>
                    <a:pt x="5329086" y="2483140"/>
                  </a:lnTo>
                  <a:lnTo>
                    <a:pt x="5329086" y="5106050"/>
                  </a:lnTo>
                  <a:lnTo>
                    <a:pt x="4907597" y="5343666"/>
                  </a:lnTo>
                  <a:close/>
                  <a:moveTo>
                    <a:pt x="0" y="237617"/>
                  </a:moveTo>
                  <a:lnTo>
                    <a:pt x="421490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 rot="1764741">
              <a:off x="5852864" y="578866"/>
              <a:ext cx="5329086" cy="8110349"/>
            </a:xfrm>
            <a:custGeom>
              <a:avLst/>
              <a:gdLst>
                <a:gd name="connsiteX0" fmla="*/ 4907597 w 5329086"/>
                <a:gd name="connsiteY0" fmla="*/ 551447 h 8110349"/>
                <a:gd name="connsiteX1" fmla="*/ 5329086 w 5329086"/>
                <a:gd name="connsiteY1" fmla="*/ 1299093 h 8110349"/>
                <a:gd name="connsiteX2" fmla="*/ 5329086 w 5329086"/>
                <a:gd name="connsiteY2" fmla="*/ 5106050 h 8110349"/>
                <a:gd name="connsiteX3" fmla="*/ 4907596 w 5329086"/>
                <a:gd name="connsiteY3" fmla="*/ 5343667 h 8110349"/>
                <a:gd name="connsiteX4" fmla="*/ 0 w 5329086"/>
                <a:gd name="connsiteY4" fmla="*/ 237617 h 8110349"/>
                <a:gd name="connsiteX5" fmla="*/ 421489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7" y="551447"/>
                  </a:moveTo>
                  <a:lnTo>
                    <a:pt x="5329086" y="1299093"/>
                  </a:lnTo>
                  <a:lnTo>
                    <a:pt x="5329086" y="5106050"/>
                  </a:lnTo>
                  <a:lnTo>
                    <a:pt x="4907596" y="5343667"/>
                  </a:lnTo>
                  <a:close/>
                  <a:moveTo>
                    <a:pt x="0" y="237617"/>
                  </a:moveTo>
                  <a:lnTo>
                    <a:pt x="421489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5" name="文本占位符 44"/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4189677"/>
            <a:ext cx="5368944" cy="725488"/>
          </a:xfrm>
          <a:prstGeom prst="rect">
            <a:avLst/>
          </a:prstGeom>
        </p:spPr>
        <p:txBody>
          <a:bodyPr lIns="0" rIns="90000">
            <a:noAutofit/>
          </a:bodyPr>
          <a:lstStyle>
            <a:lvl1pPr marL="0" indent="0" algn="ctr">
              <a:lnSpc>
                <a:spcPct val="100000"/>
              </a:lnSpc>
              <a:buNone/>
              <a:defRPr sz="4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请输入你的节标题</a:t>
            </a:r>
          </a:p>
        </p:txBody>
      </p:sp>
      <p:sp>
        <p:nvSpPr>
          <p:cNvPr id="47" name="文本占位符 46"/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4857350"/>
            <a:ext cx="5368944" cy="424732"/>
          </a:xfrm>
          <a:prstGeom prst="rect">
            <a:avLst/>
          </a:prstGeom>
        </p:spPr>
        <p:txBody>
          <a:bodyPr lIns="900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spc="50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图片占位符 29"/>
          <p:cNvSpPr>
            <a:spLocks noGrp="1"/>
          </p:cNvSpPr>
          <p:nvPr>
            <p:ph type="pic" sz="quarter" idx="12"/>
          </p:nvPr>
        </p:nvSpPr>
        <p:spPr>
          <a:xfrm>
            <a:off x="2571074" y="1465802"/>
            <a:ext cx="3524926" cy="4336612"/>
          </a:xfrm>
          <a:custGeom>
            <a:avLst/>
            <a:gdLst>
              <a:gd name="connsiteX0" fmla="*/ 0 w 3524926"/>
              <a:gd name="connsiteY0" fmla="*/ 0 h 4326855"/>
              <a:gd name="connsiteX1" fmla="*/ 3524926 w 3524926"/>
              <a:gd name="connsiteY1" fmla="*/ 0 h 4326855"/>
              <a:gd name="connsiteX2" fmla="*/ 3524926 w 3524926"/>
              <a:gd name="connsiteY2" fmla="*/ 4326855 h 4326855"/>
              <a:gd name="connsiteX3" fmla="*/ 0 w 3524926"/>
              <a:gd name="connsiteY3" fmla="*/ 4326855 h 432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4926" h="4326855">
                <a:moveTo>
                  <a:pt x="0" y="0"/>
                </a:moveTo>
                <a:lnTo>
                  <a:pt x="3524926" y="0"/>
                </a:lnTo>
                <a:lnTo>
                  <a:pt x="3524926" y="4326855"/>
                </a:lnTo>
                <a:lnTo>
                  <a:pt x="0" y="43268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grpSp>
        <p:nvGrpSpPr>
          <p:cNvPr id="25" name="组合 24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6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6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tIns="4680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文本框 15"/>
          <p:cNvSpPr txBox="1"/>
          <p:nvPr userDrawn="1"/>
        </p:nvSpPr>
        <p:spPr>
          <a:xfrm rot="16200000">
            <a:off x="-1272970" y="3259723"/>
            <a:ext cx="4113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800" dirty="0">
                <a:solidFill>
                  <a:schemeClr val="bg1">
                    <a:lumMod val="75000"/>
                  </a:schemeClr>
                </a:solidFill>
              </a:rPr>
              <a:t>Southeast University</a:t>
            </a:r>
            <a:endParaRPr lang="zh-CN" altLang="en-US" sz="1600" spc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6632171" y="1253531"/>
            <a:ext cx="4886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7200" i="1" dirty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lvl="0"/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7398196" y="3937575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7398196" y="4685329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7398196" y="5433083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3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6749903" y="2564527"/>
            <a:ext cx="3396528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6749903" y="1812873"/>
            <a:ext cx="3088698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5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2" name="矩形 21"/>
          <p:cNvSpPr/>
          <p:nvPr userDrawn="1"/>
        </p:nvSpPr>
        <p:spPr>
          <a:xfrm>
            <a:off x="5341519" y="3365304"/>
            <a:ext cx="2252502" cy="154113"/>
          </a:xfrm>
          <a:prstGeom prst="rect">
            <a:avLst/>
          </a:prstGeom>
          <a:gradFill>
            <a:gsLst>
              <a:gs pos="100000">
                <a:srgbClr val="FDA913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图片 22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0" y="1093511"/>
            <a:ext cx="64007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kumimoji="0" lang="zh-CN" altLang="en-US" sz="8800" b="0" i="1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6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660400" y="3881451"/>
            <a:ext cx="361064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660400" y="4685329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660400" y="5433083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52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2331720" y="2106802"/>
            <a:ext cx="3088698" cy="769441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53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1541828" y="3152034"/>
            <a:ext cx="3396528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33" name="图片占位符 32"/>
          <p:cNvSpPr>
            <a:spLocks noGrp="1"/>
          </p:cNvSpPr>
          <p:nvPr>
            <p:ph type="pic" sz="quarter" idx="12"/>
          </p:nvPr>
        </p:nvSpPr>
        <p:spPr>
          <a:xfrm>
            <a:off x="5131444" y="0"/>
            <a:ext cx="7060556" cy="6858000"/>
          </a:xfrm>
          <a:custGeom>
            <a:avLst/>
            <a:gdLst>
              <a:gd name="connsiteX0" fmla="*/ 2232141 w 7060556"/>
              <a:gd name="connsiteY0" fmla="*/ 0 h 6858000"/>
              <a:gd name="connsiteX1" fmla="*/ 7060556 w 7060556"/>
              <a:gd name="connsiteY1" fmla="*/ 0 h 6858000"/>
              <a:gd name="connsiteX2" fmla="*/ 7060556 w 7060556"/>
              <a:gd name="connsiteY2" fmla="*/ 6858000 h 6858000"/>
              <a:gd name="connsiteX3" fmla="*/ 659756 w 7060556"/>
              <a:gd name="connsiteY3" fmla="*/ 6858000 h 6858000"/>
              <a:gd name="connsiteX4" fmla="*/ 0 w 7060556"/>
              <a:gd name="connsiteY4" fmla="*/ 5318567 h 6858000"/>
              <a:gd name="connsiteX5" fmla="*/ 2076565 w 7060556"/>
              <a:gd name="connsiteY5" fmla="*/ 3419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60556" h="6858000">
                <a:moveTo>
                  <a:pt x="2232141" y="0"/>
                </a:moveTo>
                <a:lnTo>
                  <a:pt x="7060556" y="0"/>
                </a:lnTo>
                <a:lnTo>
                  <a:pt x="7060556" y="6858000"/>
                </a:lnTo>
                <a:lnTo>
                  <a:pt x="659756" y="6858000"/>
                </a:lnTo>
                <a:lnTo>
                  <a:pt x="0" y="5318567"/>
                </a:lnTo>
                <a:cubicBezTo>
                  <a:pt x="292020" y="4312534"/>
                  <a:pt x="1148983" y="2384867"/>
                  <a:pt x="2076565" y="34199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9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" name="日期占位符 4"/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660400" y="1383671"/>
            <a:ext cx="5001787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80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80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图片占位符 31"/>
          <p:cNvSpPr>
            <a:spLocks noGrp="1"/>
          </p:cNvSpPr>
          <p:nvPr>
            <p:ph type="pic" sz="quarter" idx="31"/>
          </p:nvPr>
        </p:nvSpPr>
        <p:spPr>
          <a:xfrm>
            <a:off x="5792230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3" name="日期占位符 4"/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/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29" hasCustomPrompt="1"/>
          </p:nvPr>
        </p:nvSpPr>
        <p:spPr>
          <a:xfrm>
            <a:off x="1019067" y="2170482"/>
            <a:ext cx="3982720" cy="584775"/>
          </a:xfr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30" hasCustomPrompt="1"/>
          </p:nvPr>
        </p:nvSpPr>
        <p:spPr>
          <a:xfrm>
            <a:off x="1019067" y="3119036"/>
            <a:ext cx="3982720" cy="1706963"/>
          </a:xfrm>
        </p:spPr>
        <p:txBody>
          <a:bodyPr wrap="square" lIns="0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图片占位符 32"/>
          <p:cNvSpPr>
            <a:spLocks noGrp="1"/>
          </p:cNvSpPr>
          <p:nvPr>
            <p:ph type="pic" sz="quarter" idx="32"/>
          </p:nvPr>
        </p:nvSpPr>
        <p:spPr>
          <a:xfrm>
            <a:off x="7700964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33"/>
          </p:nvPr>
        </p:nvSpPr>
        <p:spPr>
          <a:xfrm>
            <a:off x="9609697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579230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34" hasCustomPrompt="1"/>
          </p:nvPr>
        </p:nvSpPr>
        <p:spPr>
          <a:xfrm>
            <a:off x="7700964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35" hasCustomPrompt="1"/>
          </p:nvPr>
        </p:nvSpPr>
        <p:spPr>
          <a:xfrm>
            <a:off x="960961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36" hasCustomPrompt="1"/>
          </p:nvPr>
        </p:nvSpPr>
        <p:spPr>
          <a:xfrm>
            <a:off x="5792387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37" hasCustomPrompt="1"/>
          </p:nvPr>
        </p:nvSpPr>
        <p:spPr>
          <a:xfrm>
            <a:off x="7700808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38" hasCustomPrompt="1"/>
          </p:nvPr>
        </p:nvSpPr>
        <p:spPr>
          <a:xfrm>
            <a:off x="9609229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图片占位符 47"/>
          <p:cNvSpPr>
            <a:spLocks noGrp="1"/>
          </p:cNvSpPr>
          <p:nvPr>
            <p:ph type="pic" sz="quarter" idx="31"/>
          </p:nvPr>
        </p:nvSpPr>
        <p:spPr>
          <a:xfrm>
            <a:off x="669868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3" name="日期占位符 4"/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/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5" name="文本框 14"/>
          <p:cNvSpPr txBox="1"/>
          <p:nvPr userDrawn="1"/>
        </p:nvSpPr>
        <p:spPr>
          <a:xfrm>
            <a:off x="4104640" y="852965"/>
            <a:ext cx="3982720" cy="1107996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/>
            <a:r>
              <a:rPr lang="en-US" altLang="zh-CN" sz="66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66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文本占位符 26"/>
          <p:cNvSpPr>
            <a:spLocks noGrp="1"/>
          </p:cNvSpPr>
          <p:nvPr>
            <p:ph type="body" sz="quarter" idx="29" hasCustomPrompt="1"/>
          </p:nvPr>
        </p:nvSpPr>
        <p:spPr>
          <a:xfrm>
            <a:off x="4104640" y="1593828"/>
            <a:ext cx="3982720" cy="584775"/>
          </a:xfrm>
        </p:spPr>
        <p:txBody>
          <a:bodyPr lIns="900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17" name="文本占位符 28"/>
          <p:cNvSpPr>
            <a:spLocks noGrp="1"/>
          </p:cNvSpPr>
          <p:nvPr>
            <p:ph type="body" sz="quarter" idx="30" hasCustomPrompt="1"/>
          </p:nvPr>
        </p:nvSpPr>
        <p:spPr>
          <a:xfrm>
            <a:off x="682883" y="2295279"/>
            <a:ext cx="10826234" cy="425698"/>
          </a:xfrm>
        </p:spPr>
        <p:txBody>
          <a:bodyPr wrap="square" lIns="9000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660322" y="5732617"/>
            <a:ext cx="2712258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36" hasCustomPrompt="1"/>
          </p:nvPr>
        </p:nvSpPr>
        <p:spPr>
          <a:xfrm>
            <a:off x="66040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文本占位符 11"/>
          <p:cNvSpPr>
            <a:spLocks noGrp="1"/>
          </p:cNvSpPr>
          <p:nvPr>
            <p:ph type="body" sz="quarter" idx="37" hasCustomPrompt="1"/>
          </p:nvPr>
        </p:nvSpPr>
        <p:spPr>
          <a:xfrm>
            <a:off x="3382047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2" name="文本占位符 11"/>
          <p:cNvSpPr>
            <a:spLocks noGrp="1"/>
          </p:cNvSpPr>
          <p:nvPr>
            <p:ph type="body" sz="quarter" idx="38" hasCustomPrompt="1"/>
          </p:nvPr>
        </p:nvSpPr>
        <p:spPr>
          <a:xfrm>
            <a:off x="3382125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3" name="文本占位符 11"/>
          <p:cNvSpPr>
            <a:spLocks noGrp="1"/>
          </p:cNvSpPr>
          <p:nvPr>
            <p:ph type="body" sz="quarter" idx="39" hasCustomPrompt="1"/>
          </p:nvPr>
        </p:nvSpPr>
        <p:spPr>
          <a:xfrm>
            <a:off x="6103772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4" name="文本占位符 11"/>
          <p:cNvSpPr>
            <a:spLocks noGrp="1"/>
          </p:cNvSpPr>
          <p:nvPr>
            <p:ph type="body" sz="quarter" idx="40" hasCustomPrompt="1"/>
          </p:nvPr>
        </p:nvSpPr>
        <p:spPr>
          <a:xfrm>
            <a:off x="610385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5" name="文本占位符 11"/>
          <p:cNvSpPr>
            <a:spLocks noGrp="1"/>
          </p:cNvSpPr>
          <p:nvPr>
            <p:ph type="body" sz="quarter" idx="41" hasCustomPrompt="1"/>
          </p:nvPr>
        </p:nvSpPr>
        <p:spPr>
          <a:xfrm>
            <a:off x="8825497" y="5732616"/>
            <a:ext cx="2693323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6" name="文本占位符 11"/>
          <p:cNvSpPr>
            <a:spLocks noGrp="1"/>
          </p:cNvSpPr>
          <p:nvPr>
            <p:ph type="body" sz="quarter" idx="42" hasCustomPrompt="1"/>
          </p:nvPr>
        </p:nvSpPr>
        <p:spPr>
          <a:xfrm>
            <a:off x="8825575" y="5327590"/>
            <a:ext cx="26933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5" name="图片占位符 54"/>
          <p:cNvSpPr>
            <a:spLocks noGrp="1"/>
          </p:cNvSpPr>
          <p:nvPr>
            <p:ph type="pic" sz="quarter" idx="43"/>
          </p:nvPr>
        </p:nvSpPr>
        <p:spPr>
          <a:xfrm>
            <a:off x="3382047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55"/>
          <p:cNvSpPr>
            <a:spLocks noGrp="1"/>
          </p:cNvSpPr>
          <p:nvPr>
            <p:ph type="pic" sz="quarter" idx="44"/>
          </p:nvPr>
        </p:nvSpPr>
        <p:spPr>
          <a:xfrm>
            <a:off x="6094226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图片占位符 56"/>
          <p:cNvSpPr>
            <a:spLocks noGrp="1"/>
          </p:cNvSpPr>
          <p:nvPr>
            <p:ph type="pic" sz="quarter" idx="45"/>
          </p:nvPr>
        </p:nvSpPr>
        <p:spPr>
          <a:xfrm>
            <a:off x="8806405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27" name="直接连接符 26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69" name="文本占位符 67"/>
          <p:cNvSpPr>
            <a:spLocks noGrp="1"/>
          </p:cNvSpPr>
          <p:nvPr>
            <p:ph type="body" sz="quarter" idx="12" hasCustomPrompt="1"/>
          </p:nvPr>
        </p:nvSpPr>
        <p:spPr>
          <a:xfrm>
            <a:off x="3950574" y="1119503"/>
            <a:ext cx="4290852" cy="585866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请输入你的主标题</a:t>
            </a:r>
          </a:p>
        </p:txBody>
      </p:sp>
      <p:sp>
        <p:nvSpPr>
          <p:cNvPr id="72" name="文本占位符 67"/>
          <p:cNvSpPr>
            <a:spLocks noGrp="1"/>
          </p:cNvSpPr>
          <p:nvPr>
            <p:ph type="body" sz="quarter" idx="13" hasCustomPrompt="1"/>
          </p:nvPr>
        </p:nvSpPr>
        <p:spPr>
          <a:xfrm>
            <a:off x="3950574" y="1740158"/>
            <a:ext cx="4290852" cy="462755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请输入你的副标题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9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cxnSp>
        <p:nvCxnSpPr>
          <p:cNvPr id="14" name="直接连接符 13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无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7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1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1" name="椭圆 60"/>
          <p:cNvSpPr/>
          <p:nvPr userDrawn="1"/>
        </p:nvSpPr>
        <p:spPr>
          <a:xfrm>
            <a:off x="5194921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2" name="椭圆 61"/>
          <p:cNvSpPr/>
          <p:nvPr userDrawn="1"/>
        </p:nvSpPr>
        <p:spPr>
          <a:xfrm>
            <a:off x="8999857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0" name="椭圆 29"/>
          <p:cNvSpPr/>
          <p:nvPr userDrawn="1"/>
        </p:nvSpPr>
        <p:spPr>
          <a:xfrm>
            <a:off x="1389985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4" name="图片占位符 53"/>
          <p:cNvSpPr>
            <a:spLocks noGrp="1"/>
          </p:cNvSpPr>
          <p:nvPr>
            <p:ph type="pic" sz="quarter" idx="12"/>
          </p:nvPr>
        </p:nvSpPr>
        <p:spPr>
          <a:xfrm>
            <a:off x="1437869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660400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2" name="矩形 31"/>
          <p:cNvSpPr/>
          <p:nvPr userDrawn="1"/>
        </p:nvSpPr>
        <p:spPr>
          <a:xfrm>
            <a:off x="8270272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1" name="矩形 40"/>
          <p:cNvSpPr/>
          <p:nvPr userDrawn="1"/>
        </p:nvSpPr>
        <p:spPr>
          <a:xfrm>
            <a:off x="4465336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9" name="图片占位符 58"/>
          <p:cNvSpPr>
            <a:spLocks noGrp="1"/>
          </p:cNvSpPr>
          <p:nvPr>
            <p:ph type="pic" sz="quarter" idx="13"/>
          </p:nvPr>
        </p:nvSpPr>
        <p:spPr>
          <a:xfrm>
            <a:off x="5242805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60" name="图片占位符 59"/>
          <p:cNvSpPr>
            <a:spLocks noGrp="1"/>
          </p:cNvSpPr>
          <p:nvPr>
            <p:ph type="pic" sz="quarter" idx="14"/>
          </p:nvPr>
        </p:nvSpPr>
        <p:spPr>
          <a:xfrm>
            <a:off x="9047741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/>
          </a:p>
        </p:txBody>
      </p:sp>
      <p:sp>
        <p:nvSpPr>
          <p:cNvPr id="63" name="文本占位符 8"/>
          <p:cNvSpPr>
            <a:spLocks noGrp="1"/>
          </p:cNvSpPr>
          <p:nvPr>
            <p:ph type="body" sz="quarter" idx="15" hasCustomPrompt="1"/>
          </p:nvPr>
        </p:nvSpPr>
        <p:spPr>
          <a:xfrm>
            <a:off x="943753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6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822334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7" name="文本占位符 8"/>
          <p:cNvSpPr>
            <a:spLocks noGrp="1"/>
          </p:cNvSpPr>
          <p:nvPr>
            <p:ph type="body" sz="quarter" idx="17" hasCustomPrompt="1"/>
          </p:nvPr>
        </p:nvSpPr>
        <p:spPr>
          <a:xfrm>
            <a:off x="4748689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8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4627270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9" name="文本占位符 8"/>
          <p:cNvSpPr>
            <a:spLocks noGrp="1"/>
          </p:cNvSpPr>
          <p:nvPr>
            <p:ph type="body" sz="quarter" idx="19" hasCustomPrompt="1"/>
          </p:nvPr>
        </p:nvSpPr>
        <p:spPr>
          <a:xfrm>
            <a:off x="8553625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70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8432206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1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35" name="组合 34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6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8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cxnSp>
        <p:nvCxnSpPr>
          <p:cNvPr id="27" name="直接连接符 26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cxnSp>
        <p:nvCxnSpPr>
          <p:cNvPr id="28" name="直接连接符 27"/>
          <p:cNvCxnSpPr/>
          <p:nvPr userDrawn="1"/>
        </p:nvCxnSpPr>
        <p:spPr>
          <a:xfrm>
            <a:off x="669228" y="3632200"/>
            <a:ext cx="10858500" cy="0"/>
          </a:xfrm>
          <a:prstGeom prst="line">
            <a:avLst/>
          </a:prstGeom>
          <a:ln w="25400" cap="flat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 userDrawn="1"/>
        </p:nvSpPr>
        <p:spPr>
          <a:xfrm>
            <a:off x="669228" y="1496583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>
            <a:off x="9394356" y="3984612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图片占位符 42"/>
          <p:cNvSpPr>
            <a:spLocks noGrp="1"/>
          </p:cNvSpPr>
          <p:nvPr>
            <p:ph type="pic" sz="quarter" idx="12"/>
          </p:nvPr>
        </p:nvSpPr>
        <p:spPr>
          <a:xfrm>
            <a:off x="726750" y="153673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44" name="图片占位符 43"/>
          <p:cNvSpPr>
            <a:spLocks noGrp="1"/>
          </p:cNvSpPr>
          <p:nvPr>
            <p:ph type="pic" sz="quarter" idx="13"/>
          </p:nvPr>
        </p:nvSpPr>
        <p:spPr>
          <a:xfrm>
            <a:off x="9451878" y="403296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 hasCustomPrompt="1"/>
          </p:nvPr>
        </p:nvSpPr>
        <p:spPr>
          <a:xfrm>
            <a:off x="3246271" y="1535879"/>
            <a:ext cx="2793341" cy="46196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5" name="文本占位符 4"/>
          <p:cNvSpPr>
            <a:spLocks noGrp="1"/>
          </p:cNvSpPr>
          <p:nvPr>
            <p:ph type="body" sz="quarter" idx="15" hasCustomPrompt="1"/>
          </p:nvPr>
        </p:nvSpPr>
        <p:spPr>
          <a:xfrm>
            <a:off x="6148516" y="4025048"/>
            <a:ext cx="2793341" cy="461962"/>
          </a:xfrm>
          <a:prstGeom prst="rect">
            <a:avLst/>
          </a:prstGeom>
        </p:spPr>
        <p:txBody>
          <a:bodyPr lIns="90000" r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6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3246271" y="2153813"/>
            <a:ext cx="8272629" cy="64633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669228" y="4619089"/>
            <a:ext cx="8272629" cy="646331"/>
          </a:xfrm>
          <a:prstGeom prst="rect">
            <a:avLst/>
          </a:prstGeom>
        </p:spPr>
        <p:txBody>
          <a:bodyPr lIns="90000" rIns="0">
            <a:noAutofit/>
          </a:bodyPr>
          <a:lstStyle>
            <a:lvl1pPr marL="0" indent="0" algn="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cxnSp>
        <p:nvCxnSpPr>
          <p:cNvPr id="21" name="直接连接符 20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3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60402" y="2447962"/>
            <a:ext cx="4420885" cy="3686138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5162118" y="2447964"/>
            <a:ext cx="3154730" cy="1802652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 userDrawn="1"/>
        </p:nvSpPr>
        <p:spPr>
          <a:xfrm>
            <a:off x="8397680" y="2447964"/>
            <a:ext cx="3154731" cy="1802652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 userDrawn="1"/>
        </p:nvSpPr>
        <p:spPr>
          <a:xfrm>
            <a:off x="5162118" y="4331447"/>
            <a:ext cx="3154730" cy="1802654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/>
          <p:cNvSpPr/>
          <p:nvPr userDrawn="1"/>
        </p:nvSpPr>
        <p:spPr>
          <a:xfrm>
            <a:off x="8397680" y="4331447"/>
            <a:ext cx="3154731" cy="1802654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5398522" y="2612248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5277103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6" name="文本占位符 8"/>
          <p:cNvSpPr>
            <a:spLocks noGrp="1"/>
          </p:cNvSpPr>
          <p:nvPr>
            <p:ph type="body" sz="quarter" idx="15" hasCustomPrompt="1"/>
          </p:nvPr>
        </p:nvSpPr>
        <p:spPr>
          <a:xfrm>
            <a:off x="8634084" y="2612248"/>
            <a:ext cx="2681922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8512665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8" name="文本占位符 8"/>
          <p:cNvSpPr>
            <a:spLocks noGrp="1"/>
          </p:cNvSpPr>
          <p:nvPr>
            <p:ph type="body" sz="quarter" idx="17" hasCustomPrompt="1"/>
          </p:nvPr>
        </p:nvSpPr>
        <p:spPr>
          <a:xfrm>
            <a:off x="8634084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8512665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0" name="文本占位符 8"/>
          <p:cNvSpPr>
            <a:spLocks noGrp="1"/>
          </p:cNvSpPr>
          <p:nvPr>
            <p:ph type="body" sz="quarter" idx="19" hasCustomPrompt="1"/>
          </p:nvPr>
        </p:nvSpPr>
        <p:spPr>
          <a:xfrm>
            <a:off x="5398522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5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5277103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660400" y="1337587"/>
            <a:ext cx="10858500" cy="735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26" name="直接连接符 25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4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60402" y="1585023"/>
            <a:ext cx="5984238" cy="4554593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5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图片占位符 62"/>
          <p:cNvSpPr>
            <a:spLocks noGrp="1"/>
          </p:cNvSpPr>
          <p:nvPr>
            <p:ph type="pic" sz="quarter" idx="27"/>
          </p:nvPr>
        </p:nvSpPr>
        <p:spPr>
          <a:xfrm>
            <a:off x="660404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4" name="图片占位符 63"/>
          <p:cNvSpPr>
            <a:spLocks noGrp="1"/>
          </p:cNvSpPr>
          <p:nvPr>
            <p:ph type="pic" sz="quarter" idx="28"/>
          </p:nvPr>
        </p:nvSpPr>
        <p:spPr>
          <a:xfrm>
            <a:off x="3696741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/>
          <p:cNvSpPr>
            <a:spLocks noGrp="1"/>
          </p:cNvSpPr>
          <p:nvPr>
            <p:ph type="pic" sz="quarter" idx="29"/>
          </p:nvPr>
        </p:nvSpPr>
        <p:spPr>
          <a:xfrm>
            <a:off x="660404" y="3895974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/>
          <p:cNvSpPr>
            <a:spLocks noGrp="1"/>
          </p:cNvSpPr>
          <p:nvPr>
            <p:ph type="pic" sz="quarter" idx="30"/>
          </p:nvPr>
        </p:nvSpPr>
        <p:spPr>
          <a:xfrm>
            <a:off x="3696741" y="3895974"/>
            <a:ext cx="2947899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树, 户外, 建筑物, 道路&#10;&#10;自动生成的说明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>
            <a:fillRect/>
          </a:stretch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5000"/>
            </a:blip>
            <a:srcRect/>
            <a:tile tx="0" ty="0" sx="100000" sy="100000" flip="none" algn="tl"/>
          </a:blip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树, 户外, 建筑物, 道路&#10;&#10;自动生成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>
            <a:fillRect/>
          </a:stretch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2" name="任意多边形: 形状 51"/>
          <p:cNvSpPr/>
          <p:nvPr userDrawn="1"/>
        </p:nvSpPr>
        <p:spPr>
          <a:xfrm rot="1759603">
            <a:off x="5759550" y="3287609"/>
            <a:ext cx="326672" cy="3900322"/>
          </a:xfrm>
          <a:custGeom>
            <a:avLst/>
            <a:gdLst>
              <a:gd name="connsiteX0" fmla="*/ 0 w 326672"/>
              <a:gd name="connsiteY0" fmla="*/ 0 h 3900322"/>
              <a:gd name="connsiteX1" fmla="*/ 326672 w 326672"/>
              <a:gd name="connsiteY1" fmla="*/ 0 h 3900322"/>
              <a:gd name="connsiteX2" fmla="*/ 326672 w 326672"/>
              <a:gd name="connsiteY2" fmla="*/ 3716802 h 3900322"/>
              <a:gd name="connsiteX3" fmla="*/ 0 w 326672"/>
              <a:gd name="connsiteY3" fmla="*/ 3900322 h 390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900322">
                <a:moveTo>
                  <a:pt x="0" y="0"/>
                </a:moveTo>
                <a:lnTo>
                  <a:pt x="326672" y="0"/>
                </a:lnTo>
                <a:lnTo>
                  <a:pt x="326672" y="3716802"/>
                </a:lnTo>
                <a:lnTo>
                  <a:pt x="0" y="39003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4" name="任意多边形: 形状 43"/>
          <p:cNvSpPr/>
          <p:nvPr userDrawn="1"/>
        </p:nvSpPr>
        <p:spPr>
          <a:xfrm rot="1759603">
            <a:off x="8280302" y="-201925"/>
            <a:ext cx="170609" cy="2499133"/>
          </a:xfrm>
          <a:custGeom>
            <a:avLst/>
            <a:gdLst>
              <a:gd name="connsiteX0" fmla="*/ 0 w 170609"/>
              <a:gd name="connsiteY0" fmla="*/ 95846 h 2499133"/>
              <a:gd name="connsiteX1" fmla="*/ 170609 w 170609"/>
              <a:gd name="connsiteY1" fmla="*/ 0 h 2499133"/>
              <a:gd name="connsiteX2" fmla="*/ 170609 w 170609"/>
              <a:gd name="connsiteY2" fmla="*/ 2499133 h 2499133"/>
              <a:gd name="connsiteX3" fmla="*/ 0 w 170609"/>
              <a:gd name="connsiteY3" fmla="*/ 2499133 h 2499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2499133">
                <a:moveTo>
                  <a:pt x="0" y="95846"/>
                </a:moveTo>
                <a:lnTo>
                  <a:pt x="170609" y="0"/>
                </a:lnTo>
                <a:lnTo>
                  <a:pt x="170609" y="2499133"/>
                </a:lnTo>
                <a:lnTo>
                  <a:pt x="0" y="24991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2" name="任意多边形: 形状 21"/>
          <p:cNvSpPr/>
          <p:nvPr userDrawn="1"/>
        </p:nvSpPr>
        <p:spPr>
          <a:xfrm rot="1759603">
            <a:off x="11257062" y="-144084"/>
            <a:ext cx="326672" cy="3732241"/>
          </a:xfrm>
          <a:custGeom>
            <a:avLst/>
            <a:gdLst>
              <a:gd name="connsiteX0" fmla="*/ 0 w 326672"/>
              <a:gd name="connsiteY0" fmla="*/ 0 h 3732241"/>
              <a:gd name="connsiteX1" fmla="*/ 326672 w 326672"/>
              <a:gd name="connsiteY1" fmla="*/ 581488 h 3732241"/>
              <a:gd name="connsiteX2" fmla="*/ 326672 w 326672"/>
              <a:gd name="connsiteY2" fmla="*/ 3732241 h 3732241"/>
              <a:gd name="connsiteX3" fmla="*/ 0 w 326672"/>
              <a:gd name="connsiteY3" fmla="*/ 3732241 h 373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732241">
                <a:moveTo>
                  <a:pt x="0" y="0"/>
                </a:moveTo>
                <a:lnTo>
                  <a:pt x="326672" y="581488"/>
                </a:lnTo>
                <a:lnTo>
                  <a:pt x="326672" y="3732241"/>
                </a:lnTo>
                <a:lnTo>
                  <a:pt x="0" y="37322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3" name="任意多边形: 形状 52"/>
          <p:cNvSpPr/>
          <p:nvPr userDrawn="1"/>
        </p:nvSpPr>
        <p:spPr>
          <a:xfrm rot="1759603">
            <a:off x="9271255" y="4019758"/>
            <a:ext cx="170609" cy="3077209"/>
          </a:xfrm>
          <a:custGeom>
            <a:avLst/>
            <a:gdLst>
              <a:gd name="connsiteX0" fmla="*/ 0 w 170609"/>
              <a:gd name="connsiteY0" fmla="*/ 0 h 3077209"/>
              <a:gd name="connsiteX1" fmla="*/ 170609 w 170609"/>
              <a:gd name="connsiteY1" fmla="*/ 0 h 3077209"/>
              <a:gd name="connsiteX2" fmla="*/ 170609 w 170609"/>
              <a:gd name="connsiteY2" fmla="*/ 2981364 h 3077209"/>
              <a:gd name="connsiteX3" fmla="*/ 0 w 170609"/>
              <a:gd name="connsiteY3" fmla="*/ 3077209 h 3077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3077209">
                <a:moveTo>
                  <a:pt x="0" y="0"/>
                </a:moveTo>
                <a:lnTo>
                  <a:pt x="170609" y="0"/>
                </a:lnTo>
                <a:lnTo>
                  <a:pt x="170609" y="2981364"/>
                </a:lnTo>
                <a:lnTo>
                  <a:pt x="0" y="30772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7" name="文本占位符 25"/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38" name="文本占位符 25"/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cxnSp>
        <p:nvCxnSpPr>
          <p:cNvPr id="39" name="直接连接符 38"/>
          <p:cNvCxnSpPr/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/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0" name="文本占位符 28"/>
          <p:cNvSpPr>
            <a:spLocks noGrp="1"/>
          </p:cNvSpPr>
          <p:nvPr>
            <p:ph type="body" sz="quarter" idx="17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2024/10/4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2024/10/4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2024/10/4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2024/10/4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2024/10/4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2024/10/4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B14C56-CD5A-4BCA-A185-06BF763856EB}" type="datetimeFigureOut">
              <a:rPr lang="zh-CN" altLang="en-US" smtClean="0"/>
              <a:t>2024/10/4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2DA3FF78-4202-4C00-ABBB-2A317B78477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BB14C56-CD5A-4BCA-A185-06BF763856EB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2024/10/4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zh-CN" altLang="en-US" sz="1200" kern="1200" smtClean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2DA3FF78-4202-4C00-ABBB-2A317B784776}" type="slidenum">
              <a:rPr lang="en-US" altLang="zh-CN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ransition spd="med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869" y="1"/>
            <a:ext cx="10849030" cy="7492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869" y="850901"/>
            <a:ext cx="10849031" cy="5283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日期占位符 3"/>
          <p:cNvSpPr>
            <a:spLocks noGrp="1"/>
          </p:cNvSpPr>
          <p:nvPr>
            <p:ph type="dt" sz="half" idx="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22800" y="6235702"/>
            <a:ext cx="294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i="0" spc="300" baseline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775700" y="6235702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lang="zh-CN" altLang="en-US" sz="1200" kern="1200" smtClean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fld id="{C79ECAFE-A460-4E13-ABCB-32CAE6136244}" type="slidenum">
              <a:rPr lang="en-US" altLang="zh-CN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5.wmf"/><Relationship Id="rId12" Type="http://schemas.openxmlformats.org/officeDocument/2006/relationships/image" Target="../media/image20.e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9.png"/><Relationship Id="rId5" Type="http://schemas.openxmlformats.org/officeDocument/2006/relationships/image" Target="../media/image14.wmf"/><Relationship Id="rId10" Type="http://schemas.openxmlformats.org/officeDocument/2006/relationships/image" Target="../media/image18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48.png"/><Relationship Id="rId7" Type="http://schemas.openxmlformats.org/officeDocument/2006/relationships/image" Target="../media/image2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0.png"/><Relationship Id="rId11" Type="http://schemas.openxmlformats.org/officeDocument/2006/relationships/image" Target="../media/image310.png"/><Relationship Id="rId5" Type="http://schemas.openxmlformats.org/officeDocument/2006/relationships/image" Target="../media/image50.png"/><Relationship Id="rId10" Type="http://schemas.openxmlformats.org/officeDocument/2006/relationships/image" Target="../media/image300.png"/><Relationship Id="rId4" Type="http://schemas.openxmlformats.org/officeDocument/2006/relationships/image" Target="../media/image49.png"/><Relationship Id="rId9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50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10" Type="http://schemas.openxmlformats.org/officeDocument/2006/relationships/image" Target="../media/image52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74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1.emf"/><Relationship Id="rId4" Type="http://schemas.openxmlformats.org/officeDocument/2006/relationships/image" Target="../media/image8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80237" y="1658400"/>
            <a:ext cx="5382083" cy="1793978"/>
          </a:xfrm>
        </p:spPr>
        <p:txBody>
          <a:bodyPr/>
          <a:lstStyle/>
          <a:p>
            <a:r>
              <a:rPr lang="zh-CN" altLang="en-US" sz="4000" dirty="0">
                <a:solidFill>
                  <a:srgbClr val="3D5864"/>
                </a:solidFill>
                <a:ea typeface="+mn-ea"/>
                <a:cs typeface="+mn-ea"/>
              </a:rPr>
              <a:t>基于误差建模的位宽</a:t>
            </a:r>
          </a:p>
          <a:p>
            <a:r>
              <a:rPr lang="zh-CN" altLang="en-US" sz="4000" dirty="0">
                <a:solidFill>
                  <a:srgbClr val="3D5864"/>
                </a:solidFill>
                <a:ea typeface="+mn-ea"/>
                <a:cs typeface="+mn-ea"/>
              </a:rPr>
              <a:t>联合优化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1" u="none" strike="noStrike" kern="1200" cap="none" spc="30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2957" y="3722946"/>
            <a:ext cx="4917440" cy="104272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鲍开轩 夏美东 凌国晟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缪杰豪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许威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东南大学 移动通信国家重点实验室</a:t>
            </a:r>
          </a:p>
        </p:txBody>
      </p:sp>
      <p:sp>
        <p:nvSpPr>
          <p:cNvPr id="9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652957" y="5223369"/>
            <a:ext cx="2195018" cy="469931"/>
          </a:xfrm>
        </p:spPr>
        <p:txBody>
          <a:bodyPr/>
          <a:lstStyle/>
          <a:p>
            <a:r>
              <a:rPr lang="en-US" altLang="zh-CN" sz="2000" b="0" dirty="0">
                <a:solidFill>
                  <a:schemeClr val="tx1"/>
                </a:solidFill>
              </a:rPr>
              <a:t>2023</a:t>
            </a:r>
            <a:r>
              <a:rPr lang="zh-CN" altLang="en-US" sz="2000" b="0" dirty="0">
                <a:solidFill>
                  <a:schemeClr val="tx1"/>
                </a:solidFill>
              </a:rPr>
              <a:t>年</a:t>
            </a:r>
            <a:r>
              <a:rPr lang="en-US" altLang="zh-CN" sz="2000" b="0" dirty="0">
                <a:solidFill>
                  <a:schemeClr val="tx1"/>
                </a:solidFill>
              </a:rPr>
              <a:t>10</a:t>
            </a:r>
            <a:r>
              <a:rPr lang="zh-CN" altLang="en-US" sz="2000" b="0" dirty="0">
                <a:solidFill>
                  <a:schemeClr val="tx1"/>
                </a:solidFill>
              </a:rPr>
              <a:t>月</a:t>
            </a:r>
            <a:r>
              <a:rPr lang="en-US" altLang="zh-CN" sz="2000" b="0" dirty="0">
                <a:solidFill>
                  <a:schemeClr val="tx1"/>
                </a:solidFill>
              </a:rPr>
              <a:t>31</a:t>
            </a:r>
            <a:r>
              <a:rPr lang="zh-CN" altLang="en-US" sz="2000" b="0" dirty="0">
                <a:solidFill>
                  <a:schemeClr val="tx1"/>
                </a:solidFill>
              </a:rPr>
              <a:t>日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EFP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存储方案及算子设计</a:t>
            </a: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D41B133B-F9B4-4193-8A43-B62ADF04685C}"/>
              </a:ext>
            </a:extLst>
          </p:cNvPr>
          <p:cNvSpPr/>
          <p:nvPr/>
        </p:nvSpPr>
        <p:spPr>
          <a:xfrm>
            <a:off x="76200" y="918215"/>
            <a:ext cx="12024359" cy="923025"/>
          </a:xfrm>
          <a:prstGeom prst="roundRect">
            <a:avLst>
              <a:gd name="adj" fmla="val 4348"/>
            </a:avLst>
          </a:prstGeom>
          <a:noFill/>
          <a:ln w="12700">
            <a:gradFill>
              <a:gsLst>
                <a:gs pos="50000">
                  <a:schemeClr val="bg1">
                    <a:alpha val="0"/>
                  </a:schemeClr>
                </a:gs>
                <a:gs pos="25000">
                  <a:srgbClr val="0057A7">
                    <a:alpha val="75000"/>
                  </a:srgbClr>
                </a:gs>
                <a:gs pos="75000">
                  <a:srgbClr val="0057A7"/>
                </a:gs>
              </a:gsLst>
              <a:lin ang="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aphicFrame>
        <p:nvGraphicFramePr>
          <p:cNvPr id="55" name="对象 54">
            <a:extLst>
              <a:ext uri="{FF2B5EF4-FFF2-40B4-BE49-F238E27FC236}">
                <a16:creationId xmlns:a16="http://schemas.microsoft.com/office/drawing/2014/main" id="{4C1EE11F-D3B4-4C81-8327-40499CB95F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6505079"/>
              </p:ext>
            </p:extLst>
          </p:nvPr>
        </p:nvGraphicFramePr>
        <p:xfrm>
          <a:off x="172753" y="1328286"/>
          <a:ext cx="5429132" cy="542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" name="AxMath" r:id="rId4" imgW="3067560" imgH="309960" progId="Equation.AxMath">
                  <p:embed/>
                </p:oleObj>
              </mc:Choice>
              <mc:Fallback>
                <p:oleObj name="AxMath" r:id="rId4" imgW="3067560" imgH="309960" progId="Equation.AxMat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4C4FDA6F-ADD8-1E33-969B-768E8C7FEC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753" y="1328286"/>
                        <a:ext cx="5429132" cy="54270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对象 55">
            <a:extLst>
              <a:ext uri="{FF2B5EF4-FFF2-40B4-BE49-F238E27FC236}">
                <a16:creationId xmlns:a16="http://schemas.microsoft.com/office/drawing/2014/main" id="{3EC61972-4CDB-43EF-9024-67D78FD27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8046607"/>
              </p:ext>
            </p:extLst>
          </p:nvPr>
        </p:nvGraphicFramePr>
        <p:xfrm>
          <a:off x="6245995" y="1259633"/>
          <a:ext cx="5762940" cy="5590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" name="AxMath" r:id="rId6" imgW="2592720" imgH="257040" progId="Equation.AxMath">
                  <p:embed/>
                </p:oleObj>
              </mc:Choice>
              <mc:Fallback>
                <p:oleObj name="AxMath" r:id="rId6" imgW="2592720" imgH="257040" progId="Equation.AxMath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BEE732C6-16DE-3DE1-1954-D01BB0336E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5995" y="1259633"/>
                        <a:ext cx="5762940" cy="55909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文本框 57">
            <a:extLst>
              <a:ext uri="{FF2B5EF4-FFF2-40B4-BE49-F238E27FC236}">
                <a16:creationId xmlns:a16="http://schemas.microsoft.com/office/drawing/2014/main" id="{25E45C76-C716-46F3-9D18-E9FB373AEFBF}"/>
              </a:ext>
            </a:extLst>
          </p:cNvPr>
          <p:cNvSpPr txBox="1"/>
          <p:nvPr/>
        </p:nvSpPr>
        <p:spPr>
          <a:xfrm>
            <a:off x="91441" y="887779"/>
            <a:ext cx="11931138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创新提出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指数浮点数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(Exponential Floating Point, EFP)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开辟数字存储与计算新路径，实现计算效率大步飞跃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3555AE5A-9532-4ED8-84E3-3DDFB91B9C8A}"/>
              </a:ext>
            </a:extLst>
          </p:cNvPr>
          <p:cNvSpPr/>
          <p:nvPr/>
        </p:nvSpPr>
        <p:spPr>
          <a:xfrm>
            <a:off x="5661050" y="1474449"/>
            <a:ext cx="525780" cy="2209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08FED8F1-11F2-4C2C-B921-45927D7A70C6}"/>
              </a:ext>
            </a:extLst>
          </p:cNvPr>
          <p:cNvSpPr/>
          <p:nvPr/>
        </p:nvSpPr>
        <p:spPr>
          <a:xfrm>
            <a:off x="76200" y="1886454"/>
            <a:ext cx="4901180" cy="4914630"/>
          </a:xfrm>
          <a:prstGeom prst="roundRect">
            <a:avLst>
              <a:gd name="adj" fmla="val 4348"/>
            </a:avLst>
          </a:prstGeom>
          <a:noFill/>
          <a:ln w="12700">
            <a:gradFill>
              <a:gsLst>
                <a:gs pos="50000">
                  <a:schemeClr val="bg1">
                    <a:alpha val="0"/>
                  </a:schemeClr>
                </a:gs>
                <a:gs pos="25000">
                  <a:srgbClr val="0057A7">
                    <a:alpha val="75000"/>
                  </a:srgbClr>
                </a:gs>
                <a:gs pos="75000">
                  <a:srgbClr val="0057A7"/>
                </a:gs>
              </a:gsLst>
              <a:lin ang="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79835216-5CD7-44A3-B499-4B4CA677BF75}"/>
              </a:ext>
            </a:extLst>
          </p:cNvPr>
          <p:cNvSpPr txBox="1"/>
          <p:nvPr/>
        </p:nvSpPr>
        <p:spPr>
          <a:xfrm>
            <a:off x="248816" y="1827373"/>
            <a:ext cx="4555948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defRPr/>
            </a:pPr>
            <a:r>
              <a:rPr kumimoji="1"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更加合理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的数值分布，提供</a:t>
            </a:r>
            <a:r>
              <a:rPr kumimoji="1"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更加稳定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的计算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4" name="矩形: 圆角 123">
            <a:extLst>
              <a:ext uri="{FF2B5EF4-FFF2-40B4-BE49-F238E27FC236}">
                <a16:creationId xmlns:a16="http://schemas.microsoft.com/office/drawing/2014/main" id="{579CFBCD-E332-4AF0-AA15-564EB913FD95}"/>
              </a:ext>
            </a:extLst>
          </p:cNvPr>
          <p:cNvSpPr/>
          <p:nvPr/>
        </p:nvSpPr>
        <p:spPr>
          <a:xfrm>
            <a:off x="5120642" y="1900880"/>
            <a:ext cx="7021720" cy="3486460"/>
          </a:xfrm>
          <a:prstGeom prst="roundRect">
            <a:avLst>
              <a:gd name="adj" fmla="val 4348"/>
            </a:avLst>
          </a:prstGeom>
          <a:noFill/>
          <a:ln w="12700">
            <a:gradFill>
              <a:gsLst>
                <a:gs pos="50000">
                  <a:schemeClr val="bg1">
                    <a:alpha val="0"/>
                  </a:schemeClr>
                </a:gs>
                <a:gs pos="25000">
                  <a:srgbClr val="0057A7">
                    <a:alpha val="75000"/>
                  </a:srgbClr>
                </a:gs>
                <a:gs pos="75000">
                  <a:srgbClr val="0057A7"/>
                </a:gs>
              </a:gsLst>
              <a:lin ang="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84435C3F-C224-4863-877A-7D37908A108C}"/>
              </a:ext>
            </a:extLst>
          </p:cNvPr>
          <p:cNvSpPr txBox="1"/>
          <p:nvPr/>
        </p:nvSpPr>
        <p:spPr>
          <a:xfrm>
            <a:off x="5271564" y="1818780"/>
            <a:ext cx="3092553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defRPr/>
            </a:pPr>
            <a:r>
              <a:rPr kumimoji="1"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更简单更精准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kumimoji="1"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乘除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算法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31" name="图片 130">
            <a:extLst>
              <a:ext uri="{FF2B5EF4-FFF2-40B4-BE49-F238E27FC236}">
                <a16:creationId xmlns:a16="http://schemas.microsoft.com/office/drawing/2014/main" id="{41BB062F-90E0-41B0-99F2-2012D9E0A9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9417"/>
          <a:stretch/>
        </p:blipFill>
        <p:spPr>
          <a:xfrm>
            <a:off x="2439580" y="2217988"/>
            <a:ext cx="2446888" cy="2675269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7D5F8688-42BD-43F6-A5E5-00C3BE970032}"/>
              </a:ext>
            </a:extLst>
          </p:cNvPr>
          <p:cNvGrpSpPr/>
          <p:nvPr/>
        </p:nvGrpSpPr>
        <p:grpSpPr>
          <a:xfrm>
            <a:off x="57406" y="2211150"/>
            <a:ext cx="2512180" cy="2700518"/>
            <a:chOff x="395474" y="4138812"/>
            <a:chExt cx="2512180" cy="2700518"/>
          </a:xfrm>
        </p:grpSpPr>
        <p:pic>
          <p:nvPicPr>
            <p:cNvPr id="130" name="图片 129">
              <a:extLst>
                <a:ext uri="{FF2B5EF4-FFF2-40B4-BE49-F238E27FC236}">
                  <a16:creationId xmlns:a16="http://schemas.microsoft.com/office/drawing/2014/main" id="{556A1977-DB7B-46D3-8D7D-D42BFF15D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5474" y="4138812"/>
              <a:ext cx="2512180" cy="2700518"/>
            </a:xfrm>
            <a:prstGeom prst="rect">
              <a:avLst/>
            </a:prstGeom>
          </p:spPr>
        </p:pic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15A09CD7-D78A-4374-B3FE-D88A1D428606}"/>
                </a:ext>
              </a:extLst>
            </p:cNvPr>
            <p:cNvGrpSpPr/>
            <p:nvPr/>
          </p:nvGrpSpPr>
          <p:grpSpPr>
            <a:xfrm>
              <a:off x="877141" y="5095230"/>
              <a:ext cx="1606323" cy="1249843"/>
              <a:chOff x="877141" y="5095230"/>
              <a:chExt cx="1606323" cy="1249843"/>
            </a:xfrm>
          </p:grpSpPr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F4FA7404-CD35-478C-A629-A81CA9623422}"/>
                  </a:ext>
                </a:extLst>
              </p:cNvPr>
              <p:cNvSpPr txBox="1"/>
              <p:nvPr/>
            </p:nvSpPr>
            <p:spPr>
              <a:xfrm>
                <a:off x="877141" y="5095230"/>
                <a:ext cx="11674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solidFill>
                      <a:schemeClr val="accent6">
                        <a:lumMod val="50000"/>
                      </a:schemeClr>
                    </a:solidFill>
                  </a:rPr>
                  <a:t>存储精度突然下降一半</a:t>
                </a:r>
              </a:p>
            </p:txBody>
          </p:sp>
          <p:sp>
            <p:nvSpPr>
              <p:cNvPr id="133" name="椭圆 132">
                <a:extLst>
                  <a:ext uri="{FF2B5EF4-FFF2-40B4-BE49-F238E27FC236}">
                    <a16:creationId xmlns:a16="http://schemas.microsoft.com/office/drawing/2014/main" id="{D4463F49-FCA7-4CF6-8E71-290188DBDD1E}"/>
                  </a:ext>
                </a:extLst>
              </p:cNvPr>
              <p:cNvSpPr/>
              <p:nvPr/>
            </p:nvSpPr>
            <p:spPr>
              <a:xfrm>
                <a:off x="2187832" y="5191061"/>
                <a:ext cx="295632" cy="325260"/>
              </a:xfrm>
              <a:prstGeom prst="ellipse">
                <a:avLst/>
              </a:prstGeom>
              <a:noFill/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134" name="椭圆 133">
                <a:extLst>
                  <a:ext uri="{FF2B5EF4-FFF2-40B4-BE49-F238E27FC236}">
                    <a16:creationId xmlns:a16="http://schemas.microsoft.com/office/drawing/2014/main" id="{CCA122DC-ABD9-4D7B-AD61-3B1D841D4FD9}"/>
                  </a:ext>
                </a:extLst>
              </p:cNvPr>
              <p:cNvSpPr/>
              <p:nvPr/>
            </p:nvSpPr>
            <p:spPr>
              <a:xfrm>
                <a:off x="1937847" y="5827947"/>
                <a:ext cx="180949" cy="228367"/>
              </a:xfrm>
              <a:prstGeom prst="ellipse">
                <a:avLst/>
              </a:prstGeom>
              <a:noFill/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135" name="椭圆 134">
                <a:extLst>
                  <a:ext uri="{FF2B5EF4-FFF2-40B4-BE49-F238E27FC236}">
                    <a16:creationId xmlns:a16="http://schemas.microsoft.com/office/drawing/2014/main" id="{63E3C514-A356-40FF-A877-86EAD3082ABE}"/>
                  </a:ext>
                </a:extLst>
              </p:cNvPr>
              <p:cNvSpPr/>
              <p:nvPr/>
            </p:nvSpPr>
            <p:spPr>
              <a:xfrm>
                <a:off x="1621217" y="6116706"/>
                <a:ext cx="180949" cy="228367"/>
              </a:xfrm>
              <a:prstGeom prst="ellipse">
                <a:avLst/>
              </a:prstGeom>
              <a:noFill/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0B693D0-F25B-4827-98B6-F130D718D14B}"/>
              </a:ext>
            </a:extLst>
          </p:cNvPr>
          <p:cNvCxnSpPr/>
          <p:nvPr/>
        </p:nvCxnSpPr>
        <p:spPr>
          <a:xfrm>
            <a:off x="2443520" y="2294364"/>
            <a:ext cx="0" cy="25360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图片 135">
            <a:extLst>
              <a:ext uri="{FF2B5EF4-FFF2-40B4-BE49-F238E27FC236}">
                <a16:creationId xmlns:a16="http://schemas.microsoft.com/office/drawing/2014/main" id="{F8334342-1CC6-47F2-9021-717EF248E2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736" y="2374903"/>
            <a:ext cx="3887823" cy="29121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033EBE08-46A9-46D0-BCA8-CB7C9F368877}"/>
              </a:ext>
            </a:extLst>
          </p:cNvPr>
          <p:cNvGrpSpPr/>
          <p:nvPr/>
        </p:nvGrpSpPr>
        <p:grpSpPr>
          <a:xfrm>
            <a:off x="5197636" y="2359146"/>
            <a:ext cx="2788918" cy="2323547"/>
            <a:chOff x="5120642" y="4189011"/>
            <a:chExt cx="2981749" cy="2536066"/>
          </a:xfrm>
        </p:grpSpPr>
        <p:pic>
          <p:nvPicPr>
            <p:cNvPr id="123" name="图片 122">
              <a:extLst>
                <a:ext uri="{FF2B5EF4-FFF2-40B4-BE49-F238E27FC236}">
                  <a16:creationId xmlns:a16="http://schemas.microsoft.com/office/drawing/2014/main" id="{4D280532-F711-4DFF-878A-8A5306494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120642" y="4189011"/>
              <a:ext cx="2981749" cy="2536066"/>
            </a:xfrm>
            <a:prstGeom prst="rect">
              <a:avLst/>
            </a:prstGeom>
          </p:spPr>
        </p:pic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792D2039-A21B-4F13-8CB7-EEA4445F7713}"/>
                </a:ext>
              </a:extLst>
            </p:cNvPr>
            <p:cNvSpPr/>
            <p:nvPr/>
          </p:nvSpPr>
          <p:spPr>
            <a:xfrm>
              <a:off x="6441185" y="5029520"/>
              <a:ext cx="463615" cy="334079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zh-CN" altLang="en-US" sz="700" dirty="0">
                  <a:latin typeface="微软雅黑" panose="020B0503020204020204" pitchFamily="34" charset="-122"/>
                  <a:ea typeface="微软雅黑" panose="020B0503020204020204" pitchFamily="34" charset="-122"/>
                  <a:cs typeface="思源黑体 CN Normal" panose="020B0400000000000000" pitchFamily="34" charset="-122"/>
                  <a:sym typeface="+mn-ea"/>
                </a:rPr>
                <a:t>取反</a:t>
              </a:r>
            </a:p>
          </p:txBody>
        </p: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CC4738C8-23DF-4EF8-AEE0-FAFB71DD4F14}"/>
                </a:ext>
              </a:extLst>
            </p:cNvPr>
            <p:cNvSpPr/>
            <p:nvPr/>
          </p:nvSpPr>
          <p:spPr>
            <a:xfrm>
              <a:off x="6723126" y="5640819"/>
              <a:ext cx="538734" cy="334079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zh-CN" altLang="en-US" sz="700" dirty="0">
                  <a:latin typeface="微软雅黑" panose="020B0503020204020204" pitchFamily="34" charset="-122"/>
                  <a:ea typeface="微软雅黑" panose="020B0503020204020204" pitchFamily="34" charset="-122"/>
                  <a:cs typeface="思源黑体 CN Normal" panose="020B0400000000000000" pitchFamily="34" charset="-122"/>
                  <a:sym typeface="+mn-ea"/>
                </a:rPr>
                <a:t>取倒数</a:t>
              </a:r>
            </a:p>
          </p:txBody>
        </p:sp>
      </p:grpSp>
      <p:sp>
        <p:nvSpPr>
          <p:cNvPr id="13" name="箭头: 下 12">
            <a:extLst>
              <a:ext uri="{FF2B5EF4-FFF2-40B4-BE49-F238E27FC236}">
                <a16:creationId xmlns:a16="http://schemas.microsoft.com/office/drawing/2014/main" id="{7AB55892-AB3D-44AC-8655-8B6FFDA830CB}"/>
              </a:ext>
            </a:extLst>
          </p:cNvPr>
          <p:cNvSpPr/>
          <p:nvPr/>
        </p:nvSpPr>
        <p:spPr>
          <a:xfrm>
            <a:off x="11893195" y="3160333"/>
            <a:ext cx="115740" cy="11480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23194E76-3FC2-467D-A7E8-9B959F0631C4}"/>
              </a:ext>
            </a:extLst>
          </p:cNvPr>
          <p:cNvSpPr txBox="1"/>
          <p:nvPr/>
        </p:nvSpPr>
        <p:spPr>
          <a:xfrm>
            <a:off x="9600296" y="4154538"/>
            <a:ext cx="1882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乘除误差降到</a:t>
            </a:r>
            <a:r>
              <a:rPr kumimoji="1" lang="en-US" altLang="zh-CN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10^-16</a:t>
            </a:r>
            <a:endParaRPr kumimoji="1" lang="zh-CN" altLang="en-US" sz="1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AEB749B0-0BF5-4211-BDDE-1E2BF5CAED87}"/>
              </a:ext>
            </a:extLst>
          </p:cNvPr>
          <p:cNvSpPr txBox="1"/>
          <p:nvPr/>
        </p:nvSpPr>
        <p:spPr>
          <a:xfrm>
            <a:off x="11728601" y="2791962"/>
            <a:ext cx="437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FP</a:t>
            </a:r>
            <a:endParaRPr kumimoji="1" lang="zh-CN" altLang="en-US" sz="14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CB5A9543-3271-4A39-A90F-89121EECEE6E}"/>
              </a:ext>
            </a:extLst>
          </p:cNvPr>
          <p:cNvSpPr txBox="1"/>
          <p:nvPr/>
        </p:nvSpPr>
        <p:spPr>
          <a:xfrm>
            <a:off x="11715021" y="4351584"/>
            <a:ext cx="615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EFP</a:t>
            </a:r>
            <a:endParaRPr kumimoji="1" lang="zh-CN" altLang="en-US" sz="14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E4BF538C-36C5-409F-A6F8-5D912E9FD652}"/>
              </a:ext>
            </a:extLst>
          </p:cNvPr>
          <p:cNvSpPr txBox="1"/>
          <p:nvPr/>
        </p:nvSpPr>
        <p:spPr>
          <a:xfrm>
            <a:off x="8547928" y="1834529"/>
            <a:ext cx="3461007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defRPr/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乘除计算误差与计算位宽无关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B9A6DE99-1688-439B-B472-3D36F434AF38}"/>
              </a:ext>
            </a:extLst>
          </p:cNvPr>
          <p:cNvSpPr txBox="1"/>
          <p:nvPr/>
        </p:nvSpPr>
        <p:spPr>
          <a:xfrm>
            <a:off x="5072013" y="4656887"/>
            <a:ext cx="3353061" cy="704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  <a:defRPr/>
            </a:pPr>
            <a:r>
              <a:rPr kumimoji="1"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除法与乘法等价，共享硬件</a:t>
            </a:r>
            <a:endParaRPr kumimoji="1" lang="en-US" altLang="zh-CN" sz="1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lvl="1" algn="ctr">
              <a:lnSpc>
                <a:spcPct val="150000"/>
              </a:lnSpc>
              <a:defRPr/>
            </a:pPr>
            <a:r>
              <a:rPr kumimoji="1"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乘除法采用二进制加减法即可实现</a:t>
            </a:r>
            <a:endParaRPr kumimoji="1" lang="en-US" altLang="zh-CN" sz="1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46" name="图片 145">
            <a:extLst>
              <a:ext uri="{FF2B5EF4-FFF2-40B4-BE49-F238E27FC236}">
                <a16:creationId xmlns:a16="http://schemas.microsoft.com/office/drawing/2014/main" id="{1DA30C29-0524-4931-B775-6FEBE2A4329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9" y="4814282"/>
            <a:ext cx="3882678" cy="199364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文本框 147">
            <a:extLst>
              <a:ext uri="{FF2B5EF4-FFF2-40B4-BE49-F238E27FC236}">
                <a16:creationId xmlns:a16="http://schemas.microsoft.com/office/drawing/2014/main" id="{FE6D5555-39BA-4414-9CC1-CE705F04B043}"/>
              </a:ext>
            </a:extLst>
          </p:cNvPr>
          <p:cNvSpPr txBox="1"/>
          <p:nvPr/>
        </p:nvSpPr>
        <p:spPr>
          <a:xfrm>
            <a:off x="3632533" y="5247712"/>
            <a:ext cx="1172231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defRPr/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恒定存储相对精度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4A1B545-9B60-4241-AABA-5A27FBB27A98}"/>
              </a:ext>
            </a:extLst>
          </p:cNvPr>
          <p:cNvCxnSpPr/>
          <p:nvPr/>
        </p:nvCxnSpPr>
        <p:spPr>
          <a:xfrm>
            <a:off x="593934" y="5387340"/>
            <a:ext cx="2807291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矩形: 圆角 161">
            <a:extLst>
              <a:ext uri="{FF2B5EF4-FFF2-40B4-BE49-F238E27FC236}">
                <a16:creationId xmlns:a16="http://schemas.microsoft.com/office/drawing/2014/main" id="{72EAC708-01BE-4F99-9EF2-C4794E8323DA}"/>
              </a:ext>
            </a:extLst>
          </p:cNvPr>
          <p:cNvSpPr/>
          <p:nvPr/>
        </p:nvSpPr>
        <p:spPr>
          <a:xfrm>
            <a:off x="5120642" y="5624838"/>
            <a:ext cx="7021721" cy="1147529"/>
          </a:xfrm>
          <a:prstGeom prst="roundRect">
            <a:avLst>
              <a:gd name="adj" fmla="val 4348"/>
            </a:avLst>
          </a:prstGeom>
          <a:noFill/>
          <a:ln w="12700">
            <a:gradFill>
              <a:gsLst>
                <a:gs pos="50000">
                  <a:schemeClr val="bg1">
                    <a:alpha val="0"/>
                  </a:schemeClr>
                </a:gs>
                <a:gs pos="25000">
                  <a:srgbClr val="0057A7">
                    <a:alpha val="75000"/>
                  </a:srgbClr>
                </a:gs>
                <a:gs pos="75000">
                  <a:srgbClr val="0057A7"/>
                </a:gs>
              </a:gsLst>
              <a:lin ang="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D9BBA095-6A6E-49C9-AB05-5317CFCDBB1C}"/>
              </a:ext>
            </a:extLst>
          </p:cNvPr>
          <p:cNvSpPr txBox="1"/>
          <p:nvPr/>
        </p:nvSpPr>
        <p:spPr>
          <a:xfrm>
            <a:off x="5104012" y="5591195"/>
            <a:ext cx="7087988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defRPr/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优化创新</a:t>
            </a: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EFP</a:t>
            </a:r>
            <a:r>
              <a:rPr kumimoji="1"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加减法查找表架构，</a:t>
            </a: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EFP16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的表大小</a:t>
            </a:r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618MB-&gt;47.6KB</a:t>
            </a:r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2BB3D5CB-6298-455E-B16A-A5ACEDF237F4}"/>
              </a:ext>
            </a:extLst>
          </p:cNvPr>
          <p:cNvSpPr txBox="1"/>
          <p:nvPr/>
        </p:nvSpPr>
        <p:spPr>
          <a:xfrm>
            <a:off x="5120642" y="6105011"/>
            <a:ext cx="6996547" cy="403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defRPr/>
            </a:pPr>
            <a:r>
              <a:rPr kumimoji="1"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根据两者尾数位确定查找表坐标，表中存储高精度下的计算结果。</a:t>
            </a:r>
            <a:endParaRPr kumimoji="1" lang="en-US" altLang="zh-CN" sz="1600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206221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EFP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存储方案及算子设计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3FB3D8C5-6595-4515-A525-024F0905DB58}"/>
              </a:ext>
            </a:extLst>
          </p:cNvPr>
          <p:cNvSpPr/>
          <p:nvPr/>
        </p:nvSpPr>
        <p:spPr>
          <a:xfrm>
            <a:off x="335280" y="937260"/>
            <a:ext cx="3966999" cy="5863824"/>
          </a:xfrm>
          <a:prstGeom prst="roundRect">
            <a:avLst>
              <a:gd name="adj" fmla="val 4348"/>
            </a:avLst>
          </a:prstGeom>
          <a:noFill/>
          <a:ln w="12700">
            <a:gradFill>
              <a:gsLst>
                <a:gs pos="50000">
                  <a:schemeClr val="bg1">
                    <a:alpha val="0"/>
                  </a:schemeClr>
                </a:gs>
                <a:gs pos="25000">
                  <a:srgbClr val="0057A7">
                    <a:alpha val="75000"/>
                  </a:srgbClr>
                </a:gs>
                <a:gs pos="75000">
                  <a:srgbClr val="0057A7"/>
                </a:gs>
              </a:gsLst>
              <a:lin ang="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8858F5E-CF09-4B5F-A10E-2552B72478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5"/>
          <a:stretch/>
        </p:blipFill>
        <p:spPr>
          <a:xfrm>
            <a:off x="4491393" y="1312426"/>
            <a:ext cx="3599065" cy="283284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643AF57-3D94-4A4C-B6D1-978E1C5B09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7" r="6604" b="2644"/>
          <a:stretch>
            <a:fillRect/>
          </a:stretch>
        </p:blipFill>
        <p:spPr>
          <a:xfrm>
            <a:off x="314141" y="3201935"/>
            <a:ext cx="3904084" cy="3410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9D1CB51-FFAA-4BB3-A459-69E41F6FC5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354" y="2691234"/>
            <a:ext cx="3002875" cy="53107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11C56C23-8477-4761-BDDD-CCD5FB673764}"/>
              </a:ext>
            </a:extLst>
          </p:cNvPr>
          <p:cNvSpPr txBox="1"/>
          <p:nvPr/>
        </p:nvSpPr>
        <p:spPr>
          <a:xfrm>
            <a:off x="25583" y="878400"/>
            <a:ext cx="4555948" cy="170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  <a:defRPr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计算效率大步飞跃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lvl="1" algn="ctr">
              <a:lnSpc>
                <a:spcPct val="150000"/>
              </a:lnSpc>
              <a:defRPr/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乘除法效率提升</a:t>
            </a:r>
            <a:r>
              <a:rPr kumimoji="1"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超过</a:t>
            </a:r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</a:t>
            </a:r>
            <a:r>
              <a:rPr kumimoji="1"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倍</a:t>
            </a:r>
            <a:endParaRPr kumimoji="1"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lvl="1" algn="ctr">
              <a:lnSpc>
                <a:spcPct val="150000"/>
              </a:lnSpc>
              <a:defRPr/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</a:t>
            </a: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EFP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结构</a:t>
            </a:r>
            <a:r>
              <a:rPr kumimoji="1"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创新开方算法</a:t>
            </a:r>
            <a:endParaRPr kumimoji="1"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lvl="1" algn="ctr">
              <a:lnSpc>
                <a:spcPct val="150000"/>
              </a:lnSpc>
              <a:defRPr/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开方运算效率提升</a:t>
            </a:r>
            <a:r>
              <a:rPr kumimoji="1"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高达</a:t>
            </a:r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1000</a:t>
            </a:r>
            <a:r>
              <a:rPr kumimoji="1"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倍以上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67D656E8-B1E0-4595-84CA-52F5615C9735}"/>
              </a:ext>
            </a:extLst>
          </p:cNvPr>
          <p:cNvSpPr/>
          <p:nvPr/>
        </p:nvSpPr>
        <p:spPr>
          <a:xfrm>
            <a:off x="8468011" y="937260"/>
            <a:ext cx="3563970" cy="5863824"/>
          </a:xfrm>
          <a:prstGeom prst="roundRect">
            <a:avLst>
              <a:gd name="adj" fmla="val 4348"/>
            </a:avLst>
          </a:prstGeom>
          <a:noFill/>
          <a:ln w="12700">
            <a:gradFill>
              <a:gsLst>
                <a:gs pos="50000">
                  <a:schemeClr val="bg1">
                    <a:alpha val="0"/>
                  </a:schemeClr>
                </a:gs>
                <a:gs pos="25000">
                  <a:srgbClr val="0057A7">
                    <a:alpha val="75000"/>
                  </a:srgbClr>
                </a:gs>
                <a:gs pos="75000">
                  <a:srgbClr val="0057A7"/>
                </a:gs>
              </a:gsLst>
              <a:lin ang="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740854B-0CFB-4DB1-94FA-EEC9F950006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" r="6160"/>
          <a:stretch/>
        </p:blipFill>
        <p:spPr>
          <a:xfrm>
            <a:off x="4605026" y="4113989"/>
            <a:ext cx="3436739" cy="270145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D2B5BBDC-B193-4B1B-80AF-5615065A0F51}"/>
              </a:ext>
            </a:extLst>
          </p:cNvPr>
          <p:cNvSpPr txBox="1"/>
          <p:nvPr/>
        </p:nvSpPr>
        <p:spPr>
          <a:xfrm>
            <a:off x="692656" y="3561395"/>
            <a:ext cx="437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FP</a:t>
            </a:r>
            <a:endParaRPr kumimoji="1" lang="zh-CN" altLang="en-US" sz="14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7974FA6-FD82-4F8F-A5F3-727DE13ED8B7}"/>
              </a:ext>
            </a:extLst>
          </p:cNvPr>
          <p:cNvSpPr/>
          <p:nvPr/>
        </p:nvSpPr>
        <p:spPr>
          <a:xfrm>
            <a:off x="708660" y="3807019"/>
            <a:ext cx="3375660" cy="848801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下 26">
            <a:extLst>
              <a:ext uri="{FF2B5EF4-FFF2-40B4-BE49-F238E27FC236}">
                <a16:creationId xmlns:a16="http://schemas.microsoft.com/office/drawing/2014/main" id="{5B71C42C-8898-4B26-B5B7-A430FE9AFECC}"/>
              </a:ext>
            </a:extLst>
          </p:cNvPr>
          <p:cNvSpPr/>
          <p:nvPr/>
        </p:nvSpPr>
        <p:spPr>
          <a:xfrm>
            <a:off x="2566315" y="4246659"/>
            <a:ext cx="85445" cy="5234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DE56A11-E75F-425C-9EE8-11E39B1E9B53}"/>
              </a:ext>
            </a:extLst>
          </p:cNvPr>
          <p:cNvSpPr txBox="1"/>
          <p:nvPr/>
        </p:nvSpPr>
        <p:spPr>
          <a:xfrm>
            <a:off x="2575078" y="4348043"/>
            <a:ext cx="899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提升</a:t>
            </a:r>
            <a:r>
              <a:rPr kumimoji="1" lang="en-US" altLang="zh-CN" sz="1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kumimoji="1" lang="zh-CN" altLang="en-US" sz="1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倍</a:t>
            </a:r>
          </a:p>
        </p:txBody>
      </p:sp>
      <p:sp>
        <p:nvSpPr>
          <p:cNvPr id="29" name="箭头: 下 28">
            <a:extLst>
              <a:ext uri="{FF2B5EF4-FFF2-40B4-BE49-F238E27FC236}">
                <a16:creationId xmlns:a16="http://schemas.microsoft.com/office/drawing/2014/main" id="{CAD362F3-6BCB-4503-B44B-518C4335FCE9}"/>
              </a:ext>
            </a:extLst>
          </p:cNvPr>
          <p:cNvSpPr/>
          <p:nvPr/>
        </p:nvSpPr>
        <p:spPr>
          <a:xfrm>
            <a:off x="1602133" y="4145275"/>
            <a:ext cx="85445" cy="189738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D50999C-5C31-4783-B6D2-A18D400EC960}"/>
              </a:ext>
            </a:extLst>
          </p:cNvPr>
          <p:cNvSpPr txBox="1"/>
          <p:nvPr/>
        </p:nvSpPr>
        <p:spPr>
          <a:xfrm>
            <a:off x="1602132" y="5041462"/>
            <a:ext cx="1148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提升</a:t>
            </a:r>
            <a:r>
              <a:rPr kumimoji="1" lang="en-US" altLang="zh-CN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1000</a:t>
            </a:r>
            <a:r>
              <a:rPr kumimoji="1"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倍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ABE53BF-2CDF-427C-9A09-43367812930F}"/>
              </a:ext>
            </a:extLst>
          </p:cNvPr>
          <p:cNvSpPr txBox="1"/>
          <p:nvPr/>
        </p:nvSpPr>
        <p:spPr>
          <a:xfrm>
            <a:off x="412291" y="2823238"/>
            <a:ext cx="899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EFP</a:t>
            </a:r>
            <a:r>
              <a:rPr kumimoji="1"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开方</a:t>
            </a:r>
            <a:r>
              <a:rPr kumimoji="1"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1"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90EB5BD-8622-47F9-AFC4-0CF9742078BE}"/>
              </a:ext>
            </a:extLst>
          </p:cNvPr>
          <p:cNvSpPr txBox="1"/>
          <p:nvPr/>
        </p:nvSpPr>
        <p:spPr>
          <a:xfrm>
            <a:off x="4115929" y="881249"/>
            <a:ext cx="4555948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矢量内积计算误差减少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90%</a:t>
            </a:r>
            <a:endParaRPr kumimoji="1"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箭头: 下 33">
            <a:extLst>
              <a:ext uri="{FF2B5EF4-FFF2-40B4-BE49-F238E27FC236}">
                <a16:creationId xmlns:a16="http://schemas.microsoft.com/office/drawing/2014/main" id="{DABE9F5C-F06C-4FE9-B23D-426021F24D96}"/>
              </a:ext>
            </a:extLst>
          </p:cNvPr>
          <p:cNvSpPr/>
          <p:nvPr/>
        </p:nvSpPr>
        <p:spPr>
          <a:xfrm>
            <a:off x="5824332" y="1920240"/>
            <a:ext cx="82565" cy="14492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6E85E75-F8E3-4402-9063-F80B62550D12}"/>
              </a:ext>
            </a:extLst>
          </p:cNvPr>
          <p:cNvSpPr txBox="1"/>
          <p:nvPr/>
        </p:nvSpPr>
        <p:spPr>
          <a:xfrm>
            <a:off x="5878391" y="2476261"/>
            <a:ext cx="1555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误差降低超</a:t>
            </a:r>
            <a:r>
              <a:rPr kumimoji="1" lang="en-US" altLang="zh-CN" sz="1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90%</a:t>
            </a:r>
            <a:endParaRPr kumimoji="1" lang="zh-CN" altLang="en-US" sz="14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箭头: 下 35">
            <a:extLst>
              <a:ext uri="{FF2B5EF4-FFF2-40B4-BE49-F238E27FC236}">
                <a16:creationId xmlns:a16="http://schemas.microsoft.com/office/drawing/2014/main" id="{EF4B9BB7-A456-4EFB-BF85-BE4E28BBAAE6}"/>
              </a:ext>
            </a:extLst>
          </p:cNvPr>
          <p:cNvSpPr/>
          <p:nvPr/>
        </p:nvSpPr>
        <p:spPr>
          <a:xfrm rot="16200000">
            <a:off x="7001981" y="2331724"/>
            <a:ext cx="85445" cy="189738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C32BDEB-73C4-48F2-8306-C8C3196D0565}"/>
              </a:ext>
            </a:extLst>
          </p:cNvPr>
          <p:cNvSpPr txBox="1"/>
          <p:nvPr/>
        </p:nvSpPr>
        <p:spPr>
          <a:xfrm>
            <a:off x="6018099" y="2951349"/>
            <a:ext cx="2269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不存在误差累积与传播</a:t>
            </a:r>
          </a:p>
        </p:txBody>
      </p:sp>
      <p:sp>
        <p:nvSpPr>
          <p:cNvPr id="38" name="箭头: 下 37">
            <a:extLst>
              <a:ext uri="{FF2B5EF4-FFF2-40B4-BE49-F238E27FC236}">
                <a16:creationId xmlns:a16="http://schemas.microsoft.com/office/drawing/2014/main" id="{100087D8-D675-4C26-9E31-175886755701}"/>
              </a:ext>
            </a:extLst>
          </p:cNvPr>
          <p:cNvSpPr/>
          <p:nvPr/>
        </p:nvSpPr>
        <p:spPr>
          <a:xfrm>
            <a:off x="5906897" y="4870317"/>
            <a:ext cx="111202" cy="12687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CC97715-6A21-4181-97B8-C56164BC8AB7}"/>
              </a:ext>
            </a:extLst>
          </p:cNvPr>
          <p:cNvSpPr txBox="1"/>
          <p:nvPr/>
        </p:nvSpPr>
        <p:spPr>
          <a:xfrm>
            <a:off x="5947287" y="5529761"/>
            <a:ext cx="1761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误差方差显著降低</a:t>
            </a:r>
            <a:endParaRPr kumimoji="1" lang="en-US" altLang="zh-CN" sz="14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zh-CN" altLang="en-US" sz="1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数值计算更加稳定</a:t>
            </a:r>
          </a:p>
        </p:txBody>
      </p:sp>
      <p:pic>
        <p:nvPicPr>
          <p:cNvPr id="42" name="Picture 1788">
            <a:extLst>
              <a:ext uri="{FF2B5EF4-FFF2-40B4-BE49-F238E27FC236}">
                <a16:creationId xmlns:a16="http://schemas.microsoft.com/office/drawing/2014/main" id="{9A951A9F-4D01-44F2-B5E6-EDD936C21358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8877300" y="4113988"/>
            <a:ext cx="2911388" cy="2624570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07381005-B512-48ED-9CDB-8E67A14E2E6D}"/>
              </a:ext>
            </a:extLst>
          </p:cNvPr>
          <p:cNvSpPr txBox="1"/>
          <p:nvPr/>
        </p:nvSpPr>
        <p:spPr>
          <a:xfrm>
            <a:off x="8100060" y="881249"/>
            <a:ext cx="4555948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矩阵乘法</a:t>
            </a:r>
            <a:r>
              <a:rPr lang="en-US" altLang="zh-CN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Fro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范数误差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减少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30%</a:t>
            </a:r>
            <a:endParaRPr kumimoji="1"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1D37E51A-8AF2-41E0-9649-7E962818355F}"/>
              </a:ext>
            </a:extLst>
          </p:cNvPr>
          <p:cNvSpPr/>
          <p:nvPr/>
        </p:nvSpPr>
        <p:spPr>
          <a:xfrm>
            <a:off x="4410404" y="937260"/>
            <a:ext cx="3966999" cy="5863824"/>
          </a:xfrm>
          <a:prstGeom prst="roundRect">
            <a:avLst>
              <a:gd name="adj" fmla="val 4348"/>
            </a:avLst>
          </a:prstGeom>
          <a:noFill/>
          <a:ln w="12700">
            <a:gradFill>
              <a:gsLst>
                <a:gs pos="50000">
                  <a:schemeClr val="bg1">
                    <a:alpha val="0"/>
                  </a:schemeClr>
                </a:gs>
                <a:gs pos="25000">
                  <a:srgbClr val="0057A7">
                    <a:alpha val="75000"/>
                  </a:srgbClr>
                </a:gs>
                <a:gs pos="75000">
                  <a:srgbClr val="0057A7"/>
                </a:gs>
              </a:gsLst>
              <a:lin ang="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0723AE1C-DE22-4824-94CD-9D9B32FF5D8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98"/>
          <a:stretch/>
        </p:blipFill>
        <p:spPr>
          <a:xfrm>
            <a:off x="8678624" y="1427047"/>
            <a:ext cx="3208576" cy="2549115"/>
          </a:xfrm>
          <a:prstGeom prst="rect">
            <a:avLst/>
          </a:prstGeom>
        </p:spPr>
      </p:pic>
      <p:sp>
        <p:nvSpPr>
          <p:cNvPr id="47" name="箭头: 下 46">
            <a:extLst>
              <a:ext uri="{FF2B5EF4-FFF2-40B4-BE49-F238E27FC236}">
                <a16:creationId xmlns:a16="http://schemas.microsoft.com/office/drawing/2014/main" id="{78E7B22D-419E-430D-AAE0-737FCD235DAD}"/>
              </a:ext>
            </a:extLst>
          </p:cNvPr>
          <p:cNvSpPr/>
          <p:nvPr/>
        </p:nvSpPr>
        <p:spPr>
          <a:xfrm>
            <a:off x="9474313" y="1788448"/>
            <a:ext cx="81168" cy="1831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A9F4DF4-5B73-42FF-98F7-7A26781BA47B}"/>
              </a:ext>
            </a:extLst>
          </p:cNvPr>
          <p:cNvSpPr txBox="1"/>
          <p:nvPr/>
        </p:nvSpPr>
        <p:spPr>
          <a:xfrm>
            <a:off x="9514896" y="2728850"/>
            <a:ext cx="2425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矩阵乘法误差降低</a:t>
            </a:r>
            <a:r>
              <a:rPr kumimoji="1" lang="en-US" altLang="zh-CN" sz="1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30%</a:t>
            </a:r>
            <a:endParaRPr kumimoji="1" lang="zh-CN" altLang="en-US" sz="14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箭头: 下 48">
            <a:extLst>
              <a:ext uri="{FF2B5EF4-FFF2-40B4-BE49-F238E27FC236}">
                <a16:creationId xmlns:a16="http://schemas.microsoft.com/office/drawing/2014/main" id="{D1CCE5AE-1B4F-41AA-B5E3-B3E5F442C9DE}"/>
              </a:ext>
            </a:extLst>
          </p:cNvPr>
          <p:cNvSpPr/>
          <p:nvPr/>
        </p:nvSpPr>
        <p:spPr>
          <a:xfrm>
            <a:off x="9764177" y="5106086"/>
            <a:ext cx="88483" cy="84735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5356C478-4F5A-4888-A960-EF5A22C99A04}"/>
              </a:ext>
            </a:extLst>
          </p:cNvPr>
          <p:cNvSpPr txBox="1"/>
          <p:nvPr/>
        </p:nvSpPr>
        <p:spPr>
          <a:xfrm>
            <a:off x="9808418" y="4970188"/>
            <a:ext cx="1148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矩阵求逆误差减少</a:t>
            </a:r>
            <a:r>
              <a:rPr kumimoji="1" lang="en-US" altLang="zh-CN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endParaRPr kumimoji="1" lang="zh-CN" altLang="en-US" sz="1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84174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>
            <a:extLst>
              <a:ext uri="{FF2B5EF4-FFF2-40B4-BE49-F238E27FC236}">
                <a16:creationId xmlns:a16="http://schemas.microsoft.com/office/drawing/2014/main" id="{3C8BDC23-D552-4FED-8001-04AD3C821E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" r="6646"/>
          <a:stretch/>
        </p:blipFill>
        <p:spPr>
          <a:xfrm>
            <a:off x="3070703" y="4337893"/>
            <a:ext cx="2948379" cy="2476643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9C52A890-35B8-4995-A483-9DA34A4DB4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0" r="7112"/>
          <a:stretch/>
        </p:blipFill>
        <p:spPr>
          <a:xfrm>
            <a:off x="3106396" y="2970626"/>
            <a:ext cx="2941540" cy="132237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26820" y="345442"/>
            <a:ext cx="6598920" cy="401200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大尺度模块化可变位宽离线设计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8AB52050-C2CC-470D-A401-60A5DAB46031}"/>
              </a:ext>
            </a:extLst>
          </p:cNvPr>
          <p:cNvSpPr/>
          <p:nvPr/>
        </p:nvSpPr>
        <p:spPr>
          <a:xfrm>
            <a:off x="60960" y="937260"/>
            <a:ext cx="5980386" cy="5863824"/>
          </a:xfrm>
          <a:prstGeom prst="roundRect">
            <a:avLst>
              <a:gd name="adj" fmla="val 4348"/>
            </a:avLst>
          </a:prstGeom>
          <a:noFill/>
          <a:ln w="12700">
            <a:gradFill>
              <a:gsLst>
                <a:gs pos="50000">
                  <a:schemeClr val="bg1">
                    <a:alpha val="0"/>
                  </a:schemeClr>
                </a:gs>
                <a:gs pos="25000">
                  <a:srgbClr val="0057A7">
                    <a:alpha val="75000"/>
                  </a:srgbClr>
                </a:gs>
                <a:gs pos="75000">
                  <a:srgbClr val="0057A7"/>
                </a:gs>
              </a:gsLst>
              <a:lin ang="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1B8781B2-BCCD-475B-8015-C1D40692EC2B}"/>
              </a:ext>
            </a:extLst>
          </p:cNvPr>
          <p:cNvSpPr/>
          <p:nvPr/>
        </p:nvSpPr>
        <p:spPr>
          <a:xfrm>
            <a:off x="6150654" y="937260"/>
            <a:ext cx="5980386" cy="5863824"/>
          </a:xfrm>
          <a:prstGeom prst="roundRect">
            <a:avLst>
              <a:gd name="adj" fmla="val 4348"/>
            </a:avLst>
          </a:prstGeom>
          <a:noFill/>
          <a:ln w="12700">
            <a:gradFill>
              <a:gsLst>
                <a:gs pos="50000">
                  <a:schemeClr val="bg1">
                    <a:alpha val="0"/>
                  </a:schemeClr>
                </a:gs>
                <a:gs pos="25000">
                  <a:srgbClr val="0057A7">
                    <a:alpha val="75000"/>
                  </a:srgbClr>
                </a:gs>
                <a:gs pos="75000">
                  <a:srgbClr val="0057A7"/>
                </a:gs>
              </a:gsLst>
              <a:lin ang="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23ABAD17-5705-470D-9099-FD910A39C12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8" r="6824"/>
          <a:stretch/>
        </p:blipFill>
        <p:spPr>
          <a:xfrm>
            <a:off x="110978" y="2961312"/>
            <a:ext cx="2941540" cy="1314099"/>
          </a:xfrm>
          <a:prstGeom prst="rect">
            <a:avLst/>
          </a:prstGeom>
        </p:spPr>
      </p:pic>
      <p:sp>
        <p:nvSpPr>
          <p:cNvPr id="46" name="矩形 45">
            <a:extLst>
              <a:ext uri="{FF2B5EF4-FFF2-40B4-BE49-F238E27FC236}">
                <a16:creationId xmlns:a16="http://schemas.microsoft.com/office/drawing/2014/main" id="{92F11CA2-8772-4983-947C-978C2249F913}"/>
              </a:ext>
            </a:extLst>
          </p:cNvPr>
          <p:cNvSpPr/>
          <p:nvPr/>
        </p:nvSpPr>
        <p:spPr>
          <a:xfrm>
            <a:off x="60960" y="1375915"/>
            <a:ext cx="6116083" cy="1511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1"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由于输入信道为</a:t>
            </a:r>
            <a:r>
              <a:rPr kumimoji="1"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8bit</a:t>
            </a:r>
            <a:r>
              <a:rPr kumimoji="1"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，第一步计算采用超过</a:t>
            </a:r>
            <a:r>
              <a:rPr kumimoji="1"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8bit</a:t>
            </a:r>
            <a:r>
              <a:rPr kumimoji="1"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的位宽将不会转化为更低的误差，计算位宽与输入位宽需要匹配。</a:t>
            </a:r>
            <a:endParaRPr kumimoji="1" lang="en-US" altLang="zh-CN" sz="16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285750" marR="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1"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设计思路：通过分析每一步计算的误差波动，精准定位每一步骤所需的最小计算位宽。</a:t>
            </a:r>
            <a:endParaRPr kumimoji="1" lang="en-US" altLang="zh-CN" sz="16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4BFC50B9-84AF-4518-8DE2-ECE33A8D988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3" r="7261"/>
          <a:stretch/>
        </p:blipFill>
        <p:spPr>
          <a:xfrm>
            <a:off x="6194326" y="2840663"/>
            <a:ext cx="2992460" cy="2594218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88208F38-C674-443F-9318-AA6225C24F2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7" r="6783"/>
          <a:stretch/>
        </p:blipFill>
        <p:spPr>
          <a:xfrm>
            <a:off x="9157079" y="2923409"/>
            <a:ext cx="2923943" cy="2475929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FD58777E-21BE-40DE-8B60-63D055A6CE99}"/>
              </a:ext>
            </a:extLst>
          </p:cNvPr>
          <p:cNvSpPr txBox="1"/>
          <p:nvPr/>
        </p:nvSpPr>
        <p:spPr>
          <a:xfrm>
            <a:off x="184832" y="937260"/>
            <a:ext cx="5757997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  <a:defRPr/>
            </a:pPr>
            <a:r>
              <a:rPr kumimoji="1" lang="en-US" altLang="zh-CN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Lanczos</a:t>
            </a:r>
            <a:r>
              <a:rPr kumimoji="1" lang="zh-CN" alt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双对角化：误差波动驱动的最小位宽定位策略</a:t>
            </a: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B694E9ED-3FFD-4763-BB0D-3420D60E549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6"/>
          <a:stretch/>
        </p:blipFill>
        <p:spPr>
          <a:xfrm>
            <a:off x="106023" y="4337893"/>
            <a:ext cx="2941136" cy="2384078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D0334BD4-0A50-4E65-9106-38E03E0B479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6" t="2420" r="6554" b="4367"/>
          <a:stretch/>
        </p:blipFill>
        <p:spPr>
          <a:xfrm>
            <a:off x="1305656" y="4830322"/>
            <a:ext cx="1603279" cy="1419984"/>
          </a:xfrm>
          <a:prstGeom prst="rect">
            <a:avLst/>
          </a:prstGeom>
        </p:spPr>
      </p:pic>
      <p:sp>
        <p:nvSpPr>
          <p:cNvPr id="54" name="箭头: 下 53">
            <a:extLst>
              <a:ext uri="{FF2B5EF4-FFF2-40B4-BE49-F238E27FC236}">
                <a16:creationId xmlns:a16="http://schemas.microsoft.com/office/drawing/2014/main" id="{D9258298-2FC8-43A8-BA86-03161C704AD0}"/>
              </a:ext>
            </a:extLst>
          </p:cNvPr>
          <p:cNvSpPr/>
          <p:nvPr/>
        </p:nvSpPr>
        <p:spPr>
          <a:xfrm>
            <a:off x="1761470" y="5168318"/>
            <a:ext cx="45719" cy="42857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A1EF0866-EEDB-4CD8-8909-F949087DC8E2}"/>
              </a:ext>
            </a:extLst>
          </p:cNvPr>
          <p:cNvSpPr txBox="1"/>
          <p:nvPr/>
        </p:nvSpPr>
        <p:spPr>
          <a:xfrm>
            <a:off x="1737388" y="5220475"/>
            <a:ext cx="15134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误差降低</a:t>
            </a:r>
            <a:r>
              <a:rPr kumimoji="1" lang="en-US" altLang="zh-CN" sz="1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17.7%</a:t>
            </a:r>
            <a:endParaRPr kumimoji="1" lang="zh-CN" altLang="en-US" sz="11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95E12C3F-51B5-4308-A828-E4B5939581F6}"/>
              </a:ext>
            </a:extLst>
          </p:cNvPr>
          <p:cNvSpPr/>
          <p:nvPr/>
        </p:nvSpPr>
        <p:spPr>
          <a:xfrm>
            <a:off x="1341850" y="4816870"/>
            <a:ext cx="1530889" cy="1419984"/>
          </a:xfrm>
          <a:prstGeom prst="rect">
            <a:avLst/>
          </a:prstGeom>
          <a:noFill/>
          <a:ln w="952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A988A2DE-6850-41A0-98AE-324AE3CF7461}"/>
              </a:ext>
            </a:extLst>
          </p:cNvPr>
          <p:cNvSpPr/>
          <p:nvPr/>
        </p:nvSpPr>
        <p:spPr>
          <a:xfrm>
            <a:off x="1021080" y="6263758"/>
            <a:ext cx="390525" cy="194192"/>
          </a:xfrm>
          <a:prstGeom prst="rect">
            <a:avLst/>
          </a:prstGeom>
          <a:noFill/>
          <a:ln w="9525">
            <a:solidFill>
              <a:srgbClr val="FF252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0D14D55C-781E-4F29-B8EF-B9278E4A9FFA}"/>
              </a:ext>
            </a:extLst>
          </p:cNvPr>
          <p:cNvCxnSpPr>
            <a:cxnSpLocks/>
          </p:cNvCxnSpPr>
          <p:nvPr/>
        </p:nvCxnSpPr>
        <p:spPr>
          <a:xfrm flipV="1">
            <a:off x="1021080" y="4813732"/>
            <a:ext cx="320770" cy="1451468"/>
          </a:xfrm>
          <a:prstGeom prst="line">
            <a:avLst/>
          </a:prstGeom>
          <a:ln w="952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90D594E1-E219-4CB0-BECA-A503B7A3208D}"/>
              </a:ext>
            </a:extLst>
          </p:cNvPr>
          <p:cNvCxnSpPr>
            <a:cxnSpLocks/>
          </p:cNvCxnSpPr>
          <p:nvPr/>
        </p:nvCxnSpPr>
        <p:spPr>
          <a:xfrm flipV="1">
            <a:off x="1411605" y="6235736"/>
            <a:ext cx="1474106" cy="222214"/>
          </a:xfrm>
          <a:prstGeom prst="line">
            <a:avLst/>
          </a:prstGeom>
          <a:ln w="952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26E34249-B1A3-476C-BE54-05F7F76E3F8E}"/>
              </a:ext>
            </a:extLst>
          </p:cNvPr>
          <p:cNvSpPr txBox="1"/>
          <p:nvPr/>
        </p:nvSpPr>
        <p:spPr>
          <a:xfrm>
            <a:off x="6300915" y="937260"/>
            <a:ext cx="5757997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  <a:defRPr/>
            </a:pPr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QR</a:t>
            </a:r>
            <a:r>
              <a:rPr kumimoji="1" lang="zh-CN" alt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迭代：迭代精度敏感度驱动的位宽调整算法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7A3DC91F-C11B-49D3-9F24-E6988D5A0582}"/>
              </a:ext>
            </a:extLst>
          </p:cNvPr>
          <p:cNvSpPr/>
          <p:nvPr/>
        </p:nvSpPr>
        <p:spPr>
          <a:xfrm>
            <a:off x="6144064" y="1375915"/>
            <a:ext cx="6116083" cy="1511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1"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随着迭代次数的递增，迭代计算的精度对最终误差的影响逐渐减弱，其敏感度也随之降低。</a:t>
            </a:r>
            <a:endParaRPr kumimoji="1" lang="en-US" altLang="zh-CN" sz="16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285750" marR="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1"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基于这一重要观察结果，提出在迭代次数增加的过程中，逐步减少计算位宽的可变方案。</a:t>
            </a:r>
            <a:endParaRPr kumimoji="1" lang="en-US" altLang="zh-CN" sz="16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70" name="表格 69">
            <a:extLst>
              <a:ext uri="{FF2B5EF4-FFF2-40B4-BE49-F238E27FC236}">
                <a16:creationId xmlns:a16="http://schemas.microsoft.com/office/drawing/2014/main" id="{A467103A-8E40-4409-897F-EE2F1C2B72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354230"/>
              </p:ext>
            </p:extLst>
          </p:nvPr>
        </p:nvGraphicFramePr>
        <p:xfrm>
          <a:off x="6736763" y="5465274"/>
          <a:ext cx="4840632" cy="863013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613544">
                  <a:extLst>
                    <a:ext uri="{9D8B030D-6E8A-4147-A177-3AD203B41FA5}">
                      <a16:colId xmlns:a16="http://schemas.microsoft.com/office/drawing/2014/main" val="2164624618"/>
                    </a:ext>
                  </a:extLst>
                </a:gridCol>
                <a:gridCol w="1613544">
                  <a:extLst>
                    <a:ext uri="{9D8B030D-6E8A-4147-A177-3AD203B41FA5}">
                      <a16:colId xmlns:a16="http://schemas.microsoft.com/office/drawing/2014/main" val="3954565838"/>
                    </a:ext>
                  </a:extLst>
                </a:gridCol>
                <a:gridCol w="1613544">
                  <a:extLst>
                    <a:ext uri="{9D8B030D-6E8A-4147-A177-3AD203B41FA5}">
                      <a16:colId xmlns:a16="http://schemas.microsoft.com/office/drawing/2014/main" val="843371918"/>
                    </a:ext>
                  </a:extLst>
                </a:gridCol>
              </a:tblGrid>
              <a:tr h="287671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en-US" sz="1400" b="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400" b="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zh-CN" sz="1400" b="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平均尾数位宽</a:t>
                      </a:r>
                      <a:endParaRPr lang="zh-CN" sz="1400" b="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zh-CN" sz="1400" b="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相对误差</a:t>
                      </a:r>
                      <a:r>
                        <a:rPr lang="en-US" altLang="zh-CN" sz="1400" b="0" kern="0" baseline="30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[1]</a:t>
                      </a:r>
                      <a:endParaRPr lang="zh-CN" sz="1400" b="0" kern="100" baseline="30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32933876"/>
                  </a:ext>
                </a:extLst>
              </a:tr>
              <a:tr h="287671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en-US" altLang="zh-CN" sz="1400" b="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QR</a:t>
                      </a:r>
                      <a:r>
                        <a:rPr lang="zh-CN" altLang="en-US" sz="1400" b="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迭代</a:t>
                      </a:r>
                      <a:r>
                        <a:rPr lang="zh-CN" sz="1400" b="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可变方案</a:t>
                      </a:r>
                      <a:r>
                        <a:rPr lang="en-US" sz="1400" b="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400" b="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en-US" sz="1400" b="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7.3bit</a:t>
                      </a:r>
                      <a:endParaRPr lang="zh-CN" sz="1400" b="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zh-CN" sz="1400" b="1" kern="0" baseline="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减少</a:t>
                      </a:r>
                      <a:r>
                        <a:rPr lang="en-US" sz="1400" b="1" kern="0" baseline="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16.6%</a:t>
                      </a:r>
                      <a:endParaRPr lang="zh-CN" sz="1400" b="1" kern="100" baseline="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568543"/>
                  </a:ext>
                </a:extLst>
              </a:tr>
              <a:tr h="287671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en-US" altLang="zh-CN" sz="1400" b="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QR</a:t>
                      </a:r>
                      <a:r>
                        <a:rPr lang="zh-CN" altLang="en-US" sz="1400" b="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迭代</a:t>
                      </a:r>
                      <a:r>
                        <a:rPr lang="zh-CN" sz="1400" b="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可变方案</a:t>
                      </a:r>
                      <a:r>
                        <a:rPr lang="en-US" sz="1400" b="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400" b="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en-US" sz="1400" b="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8bit</a:t>
                      </a:r>
                      <a:endParaRPr lang="zh-CN" sz="1400" b="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zh-CN" sz="1400" b="1" kern="0" baseline="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减少</a:t>
                      </a:r>
                      <a:r>
                        <a:rPr lang="en-US" sz="1400" b="1" kern="0" baseline="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23.8%</a:t>
                      </a:r>
                      <a:endParaRPr lang="zh-CN" sz="1400" b="1" kern="100" baseline="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37750751"/>
                  </a:ext>
                </a:extLst>
              </a:tr>
            </a:tbl>
          </a:graphicData>
        </a:graphic>
      </p:graphicFrame>
      <p:sp>
        <p:nvSpPr>
          <p:cNvPr id="72" name="文本框 71">
            <a:extLst>
              <a:ext uri="{FF2B5EF4-FFF2-40B4-BE49-F238E27FC236}">
                <a16:creationId xmlns:a16="http://schemas.microsoft.com/office/drawing/2014/main" id="{369F84DC-F956-41C3-997F-74DE3A2D99BC}"/>
              </a:ext>
            </a:extLst>
          </p:cNvPr>
          <p:cNvSpPr txBox="1"/>
          <p:nvPr/>
        </p:nvSpPr>
        <p:spPr>
          <a:xfrm>
            <a:off x="6300915" y="6346843"/>
            <a:ext cx="68612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[1] </a:t>
            </a:r>
            <a:r>
              <a:rPr lang="zh-CN" altLang="en-US" sz="12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相对误差：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SVD</a:t>
            </a:r>
            <a:r>
              <a:rPr lang="zh-CN" altLang="en-US" sz="12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分解结果为 </a:t>
            </a:r>
            <a:r>
              <a:rPr lang="en-US" altLang="zh-CN" sz="1200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U,Sigma,V</a:t>
            </a:r>
            <a:r>
              <a:rPr lang="zh-CN" altLang="en-US" sz="12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，还原为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</a:t>
            </a:r>
            <a:r>
              <a:rPr lang="zh-CN" altLang="en-US" sz="12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后与高精度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</a:t>
            </a:r>
            <a:r>
              <a:rPr lang="zh-CN" altLang="en-US" sz="12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zh-CN" altLang="en-US" sz="12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范数相对误差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8467153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组合 82">
            <a:extLst>
              <a:ext uri="{FF2B5EF4-FFF2-40B4-BE49-F238E27FC236}">
                <a16:creationId xmlns:a16="http://schemas.microsoft.com/office/drawing/2014/main" id="{A790A802-E84C-40D0-81B9-42D0BEE34F02}"/>
              </a:ext>
            </a:extLst>
          </p:cNvPr>
          <p:cNvGrpSpPr/>
          <p:nvPr/>
        </p:nvGrpSpPr>
        <p:grpSpPr>
          <a:xfrm>
            <a:off x="4322309" y="4077508"/>
            <a:ext cx="3400279" cy="2801909"/>
            <a:chOff x="2308859" y="1428745"/>
            <a:chExt cx="5715001" cy="4697975"/>
          </a:xfrm>
        </p:grpSpPr>
        <p:pic>
          <p:nvPicPr>
            <p:cNvPr id="84" name="图片 83">
              <a:extLst>
                <a:ext uri="{FF2B5EF4-FFF2-40B4-BE49-F238E27FC236}">
                  <a16:creationId xmlns:a16="http://schemas.microsoft.com/office/drawing/2014/main" id="{C7526982-714B-4AEA-8AAA-2D1F557249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81" t="3698" r="7483"/>
            <a:stretch/>
          </p:blipFill>
          <p:spPr>
            <a:xfrm>
              <a:off x="2308859" y="1428745"/>
              <a:ext cx="5715001" cy="4697975"/>
            </a:xfrm>
            <a:prstGeom prst="rect">
              <a:avLst/>
            </a:prstGeom>
          </p:spPr>
        </p:pic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F46553FA-5D2C-4AF8-8FE1-DFC08F2340B0}"/>
                </a:ext>
              </a:extLst>
            </p:cNvPr>
            <p:cNvSpPr/>
            <p:nvPr/>
          </p:nvSpPr>
          <p:spPr>
            <a:xfrm>
              <a:off x="7023830" y="2548311"/>
              <a:ext cx="306609" cy="6298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24B1FB90-F34D-4F27-A8F4-6DE9BC1BAB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14312" y="2548311"/>
              <a:ext cx="509517" cy="440059"/>
            </a:xfrm>
            <a:prstGeom prst="line">
              <a:avLst/>
            </a:prstGeom>
            <a:ln w="952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9F3147D5-2264-48A3-A620-BDFEF07DA6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14312" y="3178128"/>
              <a:ext cx="816128" cy="2251126"/>
            </a:xfrm>
            <a:prstGeom prst="line">
              <a:avLst/>
            </a:prstGeom>
            <a:ln w="952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3201CFB8-E8F9-46BE-8583-C087BDB6D6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26" r="7890" b="2489"/>
            <a:stretch/>
          </p:blipFill>
          <p:spPr>
            <a:xfrm>
              <a:off x="4352698" y="3056285"/>
              <a:ext cx="2161614" cy="2305054"/>
            </a:xfrm>
            <a:prstGeom prst="rect">
              <a:avLst/>
            </a:prstGeom>
          </p:spPr>
        </p:pic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EB6AF2B0-88A5-4C79-9AF6-7DD7B05AEC5E}"/>
                </a:ext>
              </a:extLst>
            </p:cNvPr>
            <p:cNvSpPr/>
            <p:nvPr/>
          </p:nvSpPr>
          <p:spPr>
            <a:xfrm>
              <a:off x="4352698" y="2988370"/>
              <a:ext cx="2161614" cy="24408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9F9C8431-0C79-420E-8930-4C386B3E2295}"/>
              </a:ext>
            </a:extLst>
          </p:cNvPr>
          <p:cNvGrpSpPr/>
          <p:nvPr/>
        </p:nvGrpSpPr>
        <p:grpSpPr>
          <a:xfrm>
            <a:off x="4322309" y="1260877"/>
            <a:ext cx="3400280" cy="2801910"/>
            <a:chOff x="2141219" y="1143000"/>
            <a:chExt cx="5760721" cy="4899660"/>
          </a:xfrm>
        </p:grpSpPr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F3BE1917-ED2F-4B8C-BE73-AACC77D07B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5" t="3726" r="6900" b="2158"/>
            <a:stretch/>
          </p:blipFill>
          <p:spPr>
            <a:xfrm>
              <a:off x="2141219" y="1143000"/>
              <a:ext cx="5760721" cy="4899660"/>
            </a:xfrm>
            <a:prstGeom prst="rect">
              <a:avLst/>
            </a:prstGeom>
          </p:spPr>
        </p:pic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71C776DF-D260-4A3A-8902-55382F9EE141}"/>
                </a:ext>
              </a:extLst>
            </p:cNvPr>
            <p:cNvSpPr/>
            <p:nvPr/>
          </p:nvSpPr>
          <p:spPr>
            <a:xfrm>
              <a:off x="6866675" y="2724348"/>
              <a:ext cx="306609" cy="6298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A2DD45FA-A4FA-4018-80BC-51FE1AD537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9068" y="2724348"/>
              <a:ext cx="627608" cy="354755"/>
            </a:xfrm>
            <a:prstGeom prst="line">
              <a:avLst/>
            </a:prstGeom>
            <a:ln w="952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4B1382AB-60E9-4B99-8F35-C8AD57EF04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9068" y="3354165"/>
              <a:ext cx="906374" cy="1947473"/>
            </a:xfrm>
            <a:prstGeom prst="line">
              <a:avLst/>
            </a:prstGeom>
            <a:ln w="952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77" name="图片 76">
              <a:extLst>
                <a:ext uri="{FF2B5EF4-FFF2-40B4-BE49-F238E27FC236}">
                  <a16:creationId xmlns:a16="http://schemas.microsoft.com/office/drawing/2014/main" id="{1BC5249E-6FA5-4FDB-9FD1-06D9A7C816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96" r="7419" b="4620"/>
            <a:stretch/>
          </p:blipFill>
          <p:spPr>
            <a:xfrm>
              <a:off x="4150127" y="3079103"/>
              <a:ext cx="2091235" cy="2222535"/>
            </a:xfrm>
            <a:prstGeom prst="rect">
              <a:avLst/>
            </a:prstGeom>
          </p:spPr>
        </p:pic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7E5EB85A-390C-4E0F-8A34-3BD9E8C53DF2}"/>
                </a:ext>
              </a:extLst>
            </p:cNvPr>
            <p:cNvSpPr/>
            <p:nvPr/>
          </p:nvSpPr>
          <p:spPr>
            <a:xfrm>
              <a:off x="4152423" y="3079103"/>
              <a:ext cx="2086645" cy="222253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226820" y="345442"/>
            <a:ext cx="6598920" cy="401200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大尺度模块化可变位宽离线设计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0F4CDCC4-2E38-4285-BD10-7E7172680782}"/>
              </a:ext>
            </a:extLst>
          </p:cNvPr>
          <p:cNvSpPr/>
          <p:nvPr/>
        </p:nvSpPr>
        <p:spPr>
          <a:xfrm>
            <a:off x="228599" y="889175"/>
            <a:ext cx="3867808" cy="5911909"/>
          </a:xfrm>
          <a:prstGeom prst="roundRect">
            <a:avLst>
              <a:gd name="adj" fmla="val 4348"/>
            </a:avLst>
          </a:prstGeom>
          <a:noFill/>
          <a:ln w="12700">
            <a:gradFill>
              <a:gsLst>
                <a:gs pos="50000">
                  <a:schemeClr val="bg1">
                    <a:alpha val="0"/>
                  </a:schemeClr>
                </a:gs>
                <a:gs pos="25000">
                  <a:srgbClr val="0057A7">
                    <a:alpha val="75000"/>
                  </a:srgbClr>
                </a:gs>
                <a:gs pos="75000">
                  <a:srgbClr val="0057A7"/>
                </a:gs>
              </a:gsLst>
              <a:lin ang="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101A7DC-336F-49F7-8D78-FBCC343E27D7}"/>
              </a:ext>
            </a:extLst>
          </p:cNvPr>
          <p:cNvSpPr txBox="1"/>
          <p:nvPr/>
        </p:nvSpPr>
        <p:spPr>
          <a:xfrm>
            <a:off x="838686" y="838194"/>
            <a:ext cx="2767177" cy="458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  <a:defRPr/>
            </a:pPr>
            <a:r>
              <a:rPr kumimoji="1" lang="zh-CN" alt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固定</a:t>
            </a:r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SNR</a:t>
            </a:r>
            <a:r>
              <a:rPr kumimoji="1" lang="zh-CN" alt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场景</a:t>
            </a:r>
            <a:r>
              <a:rPr kumimoji="1" lang="en-US" altLang="zh-CN" b="1" baseline="30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[2]</a:t>
            </a:r>
            <a:r>
              <a:rPr kumimoji="1" lang="zh-CN" alt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仿真</a:t>
            </a: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D4860FBE-FA59-4609-8C3F-2AB0CD6805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418064"/>
              </p:ext>
            </p:extLst>
          </p:nvPr>
        </p:nvGraphicFramePr>
        <p:xfrm>
          <a:off x="395004" y="1439722"/>
          <a:ext cx="3534997" cy="1150684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028017">
                  <a:extLst>
                    <a:ext uri="{9D8B030D-6E8A-4147-A177-3AD203B41FA5}">
                      <a16:colId xmlns:a16="http://schemas.microsoft.com/office/drawing/2014/main" val="2164624618"/>
                    </a:ext>
                  </a:extLst>
                </a:gridCol>
                <a:gridCol w="1455420">
                  <a:extLst>
                    <a:ext uri="{9D8B030D-6E8A-4147-A177-3AD203B41FA5}">
                      <a16:colId xmlns:a16="http://schemas.microsoft.com/office/drawing/2014/main" val="395456583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843371918"/>
                    </a:ext>
                  </a:extLst>
                </a:gridCol>
              </a:tblGrid>
              <a:tr h="287671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400" b="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400" b="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sz="1400" b="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平均尾数位宽</a:t>
                      </a:r>
                      <a:r>
                        <a:rPr lang="en-US" altLang="zh-CN" sz="1400" b="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/bit</a:t>
                      </a:r>
                      <a:endParaRPr lang="zh-CN" sz="1400" b="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400" b="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BLER</a:t>
                      </a:r>
                      <a:r>
                        <a:rPr lang="en-US" altLang="zh-CN" sz="1400" b="0" kern="0" baseline="30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[3]</a:t>
                      </a:r>
                      <a:endParaRPr lang="zh-CN" sz="1400" b="0" kern="100" baseline="30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32933876"/>
                  </a:ext>
                </a:extLst>
              </a:tr>
              <a:tr h="287671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sz="1400" b="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组合方案</a:t>
                      </a:r>
                      <a:r>
                        <a:rPr lang="en-US" altLang="zh-CN" sz="1400" b="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400" b="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400" b="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7.6</a:t>
                      </a:r>
                      <a:endParaRPr lang="zh-CN" sz="1400" b="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sz="1400" b="1" kern="0" baseline="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减少</a:t>
                      </a:r>
                      <a:r>
                        <a:rPr lang="en-US" altLang="zh-CN" sz="1400" b="1" kern="0" baseline="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56.4</a:t>
                      </a:r>
                      <a:r>
                        <a:rPr lang="en-US" sz="1400" b="1" kern="0" baseline="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%</a:t>
                      </a:r>
                      <a:endParaRPr lang="zh-CN" sz="1400" b="1" kern="100" baseline="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568543"/>
                  </a:ext>
                </a:extLst>
              </a:tr>
              <a:tr h="287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组合方案</a:t>
                      </a:r>
                      <a:r>
                        <a:rPr lang="en-US" altLang="zh-CN" sz="1400" b="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altLang="zh-CN" sz="1400" b="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400" b="0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7.2</a:t>
                      </a:r>
                      <a:endParaRPr lang="zh-CN" sz="1400" b="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400" b="1" kern="0" baseline="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减少</a:t>
                      </a:r>
                      <a:r>
                        <a:rPr lang="en-US" altLang="zh-CN" sz="1400" b="1" kern="0" baseline="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58.7%</a:t>
                      </a:r>
                      <a:endParaRPr lang="zh-CN" altLang="zh-CN" sz="1400" b="1" kern="100" baseline="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22302912"/>
                  </a:ext>
                </a:extLst>
              </a:tr>
              <a:tr h="287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组合方案</a:t>
                      </a:r>
                      <a:r>
                        <a:rPr lang="en-US" altLang="zh-CN" sz="1400" b="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altLang="zh-CN" sz="1400" b="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400" b="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6.6</a:t>
                      </a:r>
                      <a:endParaRPr lang="zh-CN" sz="1400" b="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sz="1400" b="1" kern="0" baseline="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减少</a:t>
                      </a:r>
                      <a:r>
                        <a:rPr lang="en-US" altLang="zh-CN" sz="1400" b="1" kern="0" baseline="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56.3</a:t>
                      </a:r>
                      <a:r>
                        <a:rPr lang="en-US" sz="1400" b="1" kern="0" baseline="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%</a:t>
                      </a:r>
                      <a:endParaRPr lang="zh-CN" sz="1400" b="1" kern="100" baseline="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750751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08080434-7E52-4744-BB0D-D6E191855C22}"/>
              </a:ext>
            </a:extLst>
          </p:cNvPr>
          <p:cNvSpPr txBox="1"/>
          <p:nvPr/>
        </p:nvSpPr>
        <p:spPr>
          <a:xfrm>
            <a:off x="401695" y="2658642"/>
            <a:ext cx="3001359" cy="530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[2] </a:t>
            </a:r>
            <a:r>
              <a:rPr lang="zh-CN" altLang="en-US" sz="12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场景：瑞利信道 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64×8 8</a:t>
            </a:r>
            <a:r>
              <a:rPr lang="zh-CN" altLang="en-US" sz="12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流 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SNR=3</a:t>
            </a:r>
          </a:p>
          <a:p>
            <a:pPr>
              <a:lnSpc>
                <a:spcPct val="125000"/>
              </a:lnSpc>
            </a:pP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[3] </a:t>
            </a:r>
            <a:r>
              <a:rPr lang="zh-CN" altLang="en-US" sz="12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相对同等固定位宽计算下的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BLER</a:t>
            </a:r>
            <a:r>
              <a:rPr lang="zh-CN" altLang="en-US" sz="12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减少</a:t>
            </a:r>
            <a:endParaRPr lang="en-US" altLang="zh-CN" sz="12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0DFA7D1-27DB-42F1-81F5-406B7468B2B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9" t="2262" r="7059"/>
          <a:stretch/>
        </p:blipFill>
        <p:spPr>
          <a:xfrm>
            <a:off x="301434" y="3257344"/>
            <a:ext cx="3788667" cy="333930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D77431E-A1C1-4DCD-9F12-93902CB162D0}"/>
              </a:ext>
            </a:extLst>
          </p:cNvPr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1" r="7149"/>
          <a:stretch/>
        </p:blipFill>
        <p:spPr>
          <a:xfrm>
            <a:off x="8051571" y="1174730"/>
            <a:ext cx="3301743" cy="2888057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F0C1490E-B5BD-43CD-A564-BB7C7E922D7D}"/>
              </a:ext>
            </a:extLst>
          </p:cNvPr>
          <p:cNvSpPr txBox="1"/>
          <p:nvPr/>
        </p:nvSpPr>
        <p:spPr>
          <a:xfrm>
            <a:off x="6529189" y="819310"/>
            <a:ext cx="3463542" cy="458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  <a:defRPr/>
            </a:pPr>
            <a:r>
              <a:rPr kumimoji="1" lang="zh-CN" alt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跨</a:t>
            </a:r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SNR</a:t>
            </a:r>
            <a:r>
              <a:rPr kumimoji="1" lang="zh-CN" alt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多场景仿真 </a:t>
            </a:r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CDL/B</a:t>
            </a:r>
            <a:r>
              <a:rPr kumimoji="1" lang="zh-CN" alt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信道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05CA558C-35C7-40BA-A0C4-90116E3DF551}"/>
              </a:ext>
            </a:extLst>
          </p:cNvPr>
          <p:cNvSpPr/>
          <p:nvPr/>
        </p:nvSpPr>
        <p:spPr>
          <a:xfrm>
            <a:off x="4169977" y="889175"/>
            <a:ext cx="7809187" cy="5911909"/>
          </a:xfrm>
          <a:prstGeom prst="roundRect">
            <a:avLst>
              <a:gd name="adj" fmla="val 4348"/>
            </a:avLst>
          </a:prstGeom>
          <a:noFill/>
          <a:ln w="12700">
            <a:gradFill>
              <a:gsLst>
                <a:gs pos="50000">
                  <a:schemeClr val="bg1">
                    <a:alpha val="0"/>
                  </a:schemeClr>
                </a:gs>
                <a:gs pos="25000">
                  <a:srgbClr val="0057A7">
                    <a:alpha val="75000"/>
                  </a:srgbClr>
                </a:gs>
                <a:gs pos="75000">
                  <a:srgbClr val="0057A7"/>
                </a:gs>
              </a:gsLst>
              <a:lin ang="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E300331B-9E49-4F38-A6A9-4C2B46A769D6}"/>
              </a:ext>
            </a:extLst>
          </p:cNvPr>
          <p:cNvCxnSpPr/>
          <p:nvPr/>
        </p:nvCxnSpPr>
        <p:spPr>
          <a:xfrm>
            <a:off x="6337935" y="5735562"/>
            <a:ext cx="0" cy="1699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2125AC07-7F0C-4AA2-86A8-922A02801A23}"/>
              </a:ext>
            </a:extLst>
          </p:cNvPr>
          <p:cNvCxnSpPr>
            <a:cxnSpLocks/>
          </p:cNvCxnSpPr>
          <p:nvPr/>
        </p:nvCxnSpPr>
        <p:spPr>
          <a:xfrm>
            <a:off x="6240780" y="3049570"/>
            <a:ext cx="0" cy="2422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线箭头连接符 27">
            <a:extLst>
              <a:ext uri="{FF2B5EF4-FFF2-40B4-BE49-F238E27FC236}">
                <a16:creationId xmlns:a16="http://schemas.microsoft.com/office/drawing/2014/main" id="{102CBB6E-1AD5-499A-B6C0-844CDF0A6C72}"/>
              </a:ext>
            </a:extLst>
          </p:cNvPr>
          <p:cNvCxnSpPr>
            <a:cxnSpLocks/>
            <a:endCxn id="100" idx="1"/>
          </p:cNvCxnSpPr>
          <p:nvPr/>
        </p:nvCxnSpPr>
        <p:spPr>
          <a:xfrm>
            <a:off x="6284976" y="3136075"/>
            <a:ext cx="1773574" cy="2373863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>
            <a:extLst>
              <a:ext uri="{FF2B5EF4-FFF2-40B4-BE49-F238E27FC236}">
                <a16:creationId xmlns:a16="http://schemas.microsoft.com/office/drawing/2014/main" id="{5194A66B-1CF8-424C-9C0B-1D7F4B931816}"/>
              </a:ext>
            </a:extLst>
          </p:cNvPr>
          <p:cNvSpPr txBox="1"/>
          <p:nvPr/>
        </p:nvSpPr>
        <p:spPr>
          <a:xfrm>
            <a:off x="8058550" y="5079051"/>
            <a:ext cx="38320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500" b="1" dirty="0">
                <a:solidFill>
                  <a:srgbClr val="FF0000"/>
                </a:solidFill>
              </a:rPr>
              <a:t>计算位宽需求降低约</a:t>
            </a:r>
            <a:r>
              <a:rPr kumimoji="1" lang="en-US" altLang="zh-CN" sz="2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5%</a:t>
            </a:r>
          </a:p>
          <a:p>
            <a:r>
              <a:rPr kumimoji="1" lang="en-US" altLang="zh-CN" sz="2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BLER</a:t>
            </a:r>
            <a:r>
              <a:rPr kumimoji="1" lang="zh-CN" altLang="en-US" sz="2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降低</a:t>
            </a:r>
            <a:r>
              <a:rPr kumimoji="1" lang="en-US" altLang="zh-CN" sz="2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10-16%</a:t>
            </a:r>
            <a:endParaRPr kumimoji="1" lang="zh-CN" altLang="en-US" sz="25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2" name="直线箭头连接符 27">
            <a:extLst>
              <a:ext uri="{FF2B5EF4-FFF2-40B4-BE49-F238E27FC236}">
                <a16:creationId xmlns:a16="http://schemas.microsoft.com/office/drawing/2014/main" id="{253517E8-7310-490C-8E4C-AA27AB4DA215}"/>
              </a:ext>
            </a:extLst>
          </p:cNvPr>
          <p:cNvCxnSpPr>
            <a:cxnSpLocks/>
            <a:endCxn id="100" idx="1"/>
          </p:cNvCxnSpPr>
          <p:nvPr/>
        </p:nvCxnSpPr>
        <p:spPr>
          <a:xfrm flipV="1">
            <a:off x="6411506" y="5509938"/>
            <a:ext cx="1647044" cy="316057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105">
            <a:extLst>
              <a:ext uri="{FF2B5EF4-FFF2-40B4-BE49-F238E27FC236}">
                <a16:creationId xmlns:a16="http://schemas.microsoft.com/office/drawing/2014/main" id="{BED5CB28-77FD-40AB-AA53-0C3C2191C0F0}"/>
              </a:ext>
            </a:extLst>
          </p:cNvPr>
          <p:cNvSpPr txBox="1"/>
          <p:nvPr/>
        </p:nvSpPr>
        <p:spPr>
          <a:xfrm>
            <a:off x="8356922" y="4133289"/>
            <a:ext cx="39343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400" b="1" dirty="0">
                <a:solidFill>
                  <a:srgbClr val="002060"/>
                </a:solidFill>
              </a:rPr>
              <a:t>计算位宽离线动态变化</a:t>
            </a:r>
          </a:p>
        </p:txBody>
      </p:sp>
    </p:spTree>
    <p:extLst>
      <p:ext uri="{BB962C8B-B14F-4D97-AF65-F5344CB8AC3E}">
        <p14:creationId xmlns:p14="http://schemas.microsoft.com/office/powerpoint/2010/main" val="315152011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401200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基于置信区间的可变位宽在线设计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46225" y="1018746"/>
                <a:ext cx="11601837" cy="6184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:r>
                  <a:rPr kumimoji="1"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问题建模：</a:t>
                </a:r>
                <a:r>
                  <a:rPr kumimoji="1" lang="zh-CN" altLang="en-US" b="1" dirty="0">
                    <a:solidFill>
                      <a:srgbClr val="FFC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（导弹命中目标问题）</a:t>
                </a:r>
                <a:r>
                  <a:rPr kumimoji="1"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精准控制每一步计算使最终结果尽可能接近目标</a:t>
                </a:r>
                <a:endParaRPr kumimoji="1"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kumimoji="1"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优化变量：每一步计算的</a:t>
                </a:r>
                <a:r>
                  <a:rPr kumimoji="1" lang="zh-CN" altLang="en-US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计算精度</a:t>
                </a:r>
                <a:r>
                  <a:rPr kumimoji="1"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（网格大小、颜色）及</a:t>
                </a:r>
                <a:r>
                  <a:rPr kumimoji="1" lang="zh-CN" altLang="en-US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舍入方式</a:t>
                </a:r>
                <a:r>
                  <a:rPr kumimoji="1"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（向左</a:t>
                </a:r>
                <a:r>
                  <a:rPr kumimoji="1"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/</a:t>
                </a:r>
                <a:r>
                  <a:rPr kumimoji="1"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向右）</a:t>
                </a:r>
                <a:endParaRPr kumimoji="1"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>
                  <a:lnSpc>
                    <a:spcPct val="150000"/>
                  </a:lnSpc>
                </a:pPr>
                <a:endParaRPr kumimoji="1"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>
                  <a:lnSpc>
                    <a:spcPct val="150000"/>
                  </a:lnSpc>
                </a:pPr>
                <a:endParaRPr kumimoji="1" lang="en-US" altLang="zh-CN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kumimoji="1"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基本方法：</a:t>
                </a:r>
                <a:r>
                  <a:rPr kumimoji="1" lang="zh-CN" altLang="en-US" b="1" dirty="0">
                    <a:solidFill>
                      <a:srgbClr val="FFC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（制导问题）</a:t>
                </a:r>
                <a:r>
                  <a:rPr kumimoji="1"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控制计算的误差在可控范围内（弹道），使得最终计算结果（目标）精度尽可能高</a:t>
                </a:r>
                <a:endParaRPr kumimoji="1"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676275" lvl="4" indent="30988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kumimoji="1"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（</a:t>
                </a:r>
                <a:r>
                  <a:rPr kumimoji="1" lang="zh-CN" altLang="en-US" sz="16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激光制导，调整精度</a:t>
                </a:r>
                <a:r>
                  <a:rPr kumimoji="1"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）最终目标导向</a:t>
                </a:r>
                <a14:m>
                  <m:oMath xmlns:m="http://schemas.openxmlformats.org/officeDocument/2006/math">
                    <m:r>
                      <a:rPr kumimoji="1" lang="zh-CN" altLang="en-US" sz="16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𝑼</m:t>
                    </m:r>
                    <m:d>
                      <m:dPr>
                        <m:ctrlPr>
                          <a:rPr kumimoji="1" lang="en-US" altLang="zh-CN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zh-CN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</m:e>
                    </m:d>
                    <m:r>
                      <a:rPr kumimoji="1" lang="en-US" altLang="zh-CN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endParaRPr kumimoji="1" lang="en-US" altLang="zh-CN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676275" lvl="4" indent="30988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kumimoji="1"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（</a:t>
                </a:r>
                <a:r>
                  <a:rPr kumimoji="1" lang="zh-CN" altLang="en-US" sz="16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红外制导，减少迭代</a:t>
                </a:r>
                <a:r>
                  <a:rPr kumimoji="1"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）计算结果辅助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GB" altLang="zh-CN" sz="1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en-GB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kumimoji="1" lang="zh-CN" altLang="en-US" sz="16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kumimoji="1" lang="en-GB" altLang="zh-CN" sz="160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kumimoji="1" lang="en-GB" altLang="zh-CN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kumimoji="1" lang="en-GB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GB" altLang="zh-CN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GB" altLang="zh-CN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GB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kumimoji="1" lang="en-US" altLang="zh-CN" sz="16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676275" lvl="4" indent="30988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kumimoji="1"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（</a:t>
                </a:r>
                <a:r>
                  <a:rPr kumimoji="1" lang="zh-CN" altLang="en-US" sz="16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惯性制导，调整舍入</a:t>
                </a:r>
                <a:r>
                  <a:rPr kumimoji="1"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）马尔可夫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kumimoji="1" lang="zh-CN" altLang="en-US" sz="16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sz="16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kumimoji="1"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d>
                            <m:r>
                              <a:rPr kumimoji="1" lang="en-US" altLang="zh-CN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kumimoji="1"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kumimoji="1" lang="en-US" altLang="zh-CN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kumimoji="1" lang="en-US" altLang="zh-CN" sz="16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kumimoji="1"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策略：</a:t>
                </a:r>
                <a:r>
                  <a:rPr kumimoji="1" lang="zh-CN" altLang="en-US" b="1" dirty="0">
                    <a:solidFill>
                      <a:srgbClr val="FFC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（弹道问题）</a:t>
                </a:r>
                <a:r>
                  <a:rPr kumimoji="1"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模块化控制方法的介入时机</a:t>
                </a:r>
                <a:endParaRPr kumimoji="1"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676275" lvl="4" indent="309880">
                  <a:lnSpc>
                    <a:spcPct val="300000"/>
                  </a:lnSpc>
                  <a:buFont typeface="Wingdings" panose="05000000000000000000" pitchFamily="2" charset="2"/>
                  <a:buChar char="Ø"/>
                </a:pPr>
                <a:r>
                  <a:rPr kumimoji="1"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（</a:t>
                </a:r>
                <a:r>
                  <a:rPr kumimoji="1" lang="zh-CN" altLang="en-US" sz="16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钱学森弹道</a:t>
                </a:r>
                <a:r>
                  <a:rPr kumimoji="1"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）阶段性（模块化）修正，全程介入。</a:t>
                </a:r>
                <a:endParaRPr kumimoji="1" lang="en-US" altLang="zh-CN" sz="1600" dirty="0"/>
              </a:p>
              <a:p>
                <a:pPr marL="676275" lvl="4" indent="309880">
                  <a:lnSpc>
                    <a:spcPct val="300000"/>
                  </a:lnSpc>
                  <a:buFont typeface="Wingdings" panose="05000000000000000000" pitchFamily="2" charset="2"/>
                  <a:buChar char="Ø"/>
                </a:pPr>
                <a:r>
                  <a:rPr kumimoji="1"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（</a:t>
                </a:r>
                <a:r>
                  <a:rPr kumimoji="1" lang="zh-CN" altLang="en-US" sz="16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桑格尔弹道</a:t>
                </a:r>
                <a:r>
                  <a:rPr kumimoji="1"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）先不介入，等到偏移（置信区间）超过阈值后再介入。</a:t>
                </a:r>
                <a:endParaRPr kumimoji="1" lang="en-US" altLang="zh-CN" sz="16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1256030" lvl="4" indent="-269875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kumimoji="1" lang="en-US" altLang="zh-CN" sz="1600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25" y="1018746"/>
                <a:ext cx="11601837" cy="6184385"/>
              </a:xfrm>
              <a:prstGeom prst="rect">
                <a:avLst/>
              </a:prstGeom>
              <a:blipFill rotWithShape="1">
                <a:blip r:embed="rId3"/>
                <a:stretch>
                  <a:fillRect l="-2" t="-3" r="5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4" name="图片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960" y="3429640"/>
            <a:ext cx="3808228" cy="972437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2973" y="1870045"/>
            <a:ext cx="6677985" cy="963953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4961" y="4791525"/>
            <a:ext cx="4030705" cy="1081861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4960" y="5873386"/>
            <a:ext cx="4030706" cy="1083523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7733367" y="5290465"/>
            <a:ext cx="12768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钱学森弹道</a:t>
            </a:r>
            <a:endParaRPr lang="zh-CN" altLang="en-US" sz="1600" b="1" dirty="0">
              <a:solidFill>
                <a:srgbClr val="C00000"/>
              </a:solidFill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7719414" y="6372998"/>
            <a:ext cx="1290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桑格尔弹道</a:t>
            </a:r>
            <a:endParaRPr lang="zh-CN" altLang="en-US" sz="16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401200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基于置信区间的可变位宽在线设计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137" y="2223661"/>
            <a:ext cx="2721691" cy="46352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515" y="919053"/>
            <a:ext cx="2721686" cy="349474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0746" y="961691"/>
            <a:ext cx="39484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根据场景需求，结合对于性能</a:t>
            </a:r>
            <a:endParaRPr kumimoji="1"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kumimoji="1"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与鲁棒性的要求选择算法</a:t>
            </a:r>
            <a:endParaRPr kumimoji="1"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08689" y="1708050"/>
            <a:ext cx="10738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2000" b="1" dirty="0">
                <a:solidFill>
                  <a:srgbClr val="FF0000"/>
                </a:solidFill>
              </a:rPr>
              <a:t>高性能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723264" y="1708050"/>
            <a:ext cx="10738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2000" b="1" dirty="0">
                <a:solidFill>
                  <a:srgbClr val="FF0000"/>
                </a:solidFill>
              </a:rPr>
              <a:t>高鲁棒</a:t>
            </a:r>
          </a:p>
        </p:txBody>
      </p:sp>
      <p:cxnSp>
        <p:nvCxnSpPr>
          <p:cNvPr id="12" name="直线箭头连接符 11"/>
          <p:cNvCxnSpPr>
            <a:stCxn id="10" idx="3"/>
          </p:cNvCxnSpPr>
          <p:nvPr/>
        </p:nvCxnSpPr>
        <p:spPr>
          <a:xfrm>
            <a:off x="3797152" y="1908105"/>
            <a:ext cx="3493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>
            <a:stCxn id="9" idx="2"/>
          </p:cNvCxnSpPr>
          <p:nvPr/>
        </p:nvCxnSpPr>
        <p:spPr>
          <a:xfrm>
            <a:off x="1945633" y="2108160"/>
            <a:ext cx="0" cy="2310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 descr="图表&#10;&#10;描述已自动生成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740" y="4413801"/>
            <a:ext cx="3037235" cy="2394554"/>
          </a:xfrm>
          <a:prstGeom prst="rect">
            <a:avLst/>
          </a:prstGeom>
        </p:spPr>
      </p:pic>
      <p:pic>
        <p:nvPicPr>
          <p:cNvPr id="19" name="图片 18" descr="图表&#10;&#10;描述已自动生成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888" y="918800"/>
            <a:ext cx="3832017" cy="3450342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7442793" y="4560680"/>
            <a:ext cx="38320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500" b="1" dirty="0">
                <a:solidFill>
                  <a:srgbClr val="FF0000"/>
                </a:solidFill>
              </a:rPr>
              <a:t>计算位宽需求降低约</a:t>
            </a:r>
            <a:r>
              <a:rPr kumimoji="1" lang="en-US" altLang="zh-CN" sz="2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10%</a:t>
            </a:r>
            <a:endParaRPr kumimoji="1" lang="zh-CN" altLang="en-US" sz="25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直线箭头连接符 25"/>
          <p:cNvCxnSpPr/>
          <p:nvPr/>
        </p:nvCxnSpPr>
        <p:spPr>
          <a:xfrm>
            <a:off x="9569302" y="2477386"/>
            <a:ext cx="287079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>
            <a:endCxn id="24" idx="0"/>
          </p:cNvCxnSpPr>
          <p:nvPr/>
        </p:nvCxnSpPr>
        <p:spPr>
          <a:xfrm flipH="1">
            <a:off x="9358801" y="2477386"/>
            <a:ext cx="354040" cy="20832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7442793" y="5799552"/>
            <a:ext cx="39343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400" b="1" dirty="0">
                <a:solidFill>
                  <a:srgbClr val="002060"/>
                </a:solidFill>
              </a:rPr>
              <a:t>算法全程计算位宽动态调节</a:t>
            </a:r>
          </a:p>
        </p:txBody>
      </p:sp>
      <p:cxnSp>
        <p:nvCxnSpPr>
          <p:cNvPr id="33" name="直线箭头连接符 32"/>
          <p:cNvCxnSpPr>
            <a:endCxn id="31" idx="1"/>
          </p:cNvCxnSpPr>
          <p:nvPr/>
        </p:nvCxnSpPr>
        <p:spPr>
          <a:xfrm>
            <a:off x="6868201" y="6030385"/>
            <a:ext cx="574592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7442793" y="5110866"/>
            <a:ext cx="3832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仅需平均</a:t>
            </a:r>
            <a:r>
              <a:rPr kumimoji="1" lang="en-US" altLang="zh-CN" b="1" dirty="0">
                <a:solidFill>
                  <a:srgbClr val="FF0000"/>
                </a:solidFill>
              </a:rPr>
              <a:t>9.4bit</a:t>
            </a:r>
            <a:r>
              <a:rPr kumimoji="1" lang="zh-CN" altLang="en-US" b="1" dirty="0">
                <a:solidFill>
                  <a:srgbClr val="FF0000"/>
                </a:solidFill>
              </a:rPr>
              <a:t>实现全精度计算性能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子空间迭代角度域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SVD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算子设计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2783205"/>
            <a:ext cx="1719529" cy="144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15" y="4493895"/>
            <a:ext cx="1774679" cy="1440000"/>
          </a:xfrm>
          <a:prstGeom prst="rect">
            <a:avLst/>
          </a:prstGeom>
        </p:spPr>
      </p:pic>
      <p:sp>
        <p:nvSpPr>
          <p:cNvPr id="9" name="燕尾形箭头 8"/>
          <p:cNvSpPr/>
          <p:nvPr/>
        </p:nvSpPr>
        <p:spPr>
          <a:xfrm rot="7620000">
            <a:off x="1643380" y="4283710"/>
            <a:ext cx="314960" cy="194310"/>
          </a:xfrm>
          <a:prstGeom prst="notchedRightArrow">
            <a:avLst>
              <a:gd name="adj1" fmla="val 33350"/>
              <a:gd name="adj2" fmla="val 56370"/>
            </a:avLst>
          </a:prstGeom>
          <a:solidFill>
            <a:srgbClr val="FFFF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3030" y="4494530"/>
            <a:ext cx="1778823" cy="1440000"/>
          </a:xfrm>
          <a:prstGeom prst="rect">
            <a:avLst/>
          </a:prstGeom>
        </p:spPr>
      </p:pic>
      <p:sp>
        <p:nvSpPr>
          <p:cNvPr id="17" name="圆角矩形 16"/>
          <p:cNvSpPr/>
          <p:nvPr/>
        </p:nvSpPr>
        <p:spPr>
          <a:xfrm>
            <a:off x="1298575" y="1099185"/>
            <a:ext cx="9594215" cy="1602740"/>
          </a:xfrm>
          <a:prstGeom prst="roundRect">
            <a:avLst/>
          </a:prstGeom>
          <a:ln w="254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l"/>
            <a:r>
              <a:rPr lang="zh-CN" altLang="en-US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算法导向：</a:t>
            </a: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完整</a:t>
            </a:r>
            <a:r>
              <a:rPr lang="en-US" altLang="zh-CN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SVD</a:t>
            </a:r>
            <a:r>
              <a:rPr lang="zh-CN" altLang="en-US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计算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复杂度高</a:t>
            </a:r>
            <a:endParaRPr lang="zh-CN" altLang="en-US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低位宽下高计算复杂度导致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误差传播加剧</a:t>
            </a:r>
            <a:endParaRPr lang="zh-CN" altLang="en-US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预编码仅需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较大奇异值及奇异向量</a:t>
            </a:r>
          </a:p>
        </p:txBody>
      </p:sp>
      <p:cxnSp>
        <p:nvCxnSpPr>
          <p:cNvPr id="19" name="直接连接符 18"/>
          <p:cNvCxnSpPr>
            <a:stCxn id="17" idx="0"/>
            <a:endCxn id="17" idx="2"/>
          </p:cNvCxnSpPr>
          <p:nvPr/>
        </p:nvCxnSpPr>
        <p:spPr>
          <a:xfrm>
            <a:off x="6096000" y="1099185"/>
            <a:ext cx="0" cy="1602740"/>
          </a:xfrm>
          <a:prstGeom prst="line">
            <a:avLst/>
          </a:prstGeom>
          <a:ln w="28575" cmpd="sng">
            <a:solidFill>
              <a:srgbClr val="00B0F0"/>
            </a:solidFill>
            <a:prstDash val="sys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6270625" y="1356360"/>
            <a:ext cx="45808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算法思想：</a:t>
            </a:r>
            <a:endParaRPr lang="zh-CN" altLang="en-US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通过转换表示域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将能量集中表示</a:t>
            </a:r>
            <a:endParaRPr lang="zh-CN" altLang="en-US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在能量投影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最大方向</a:t>
            </a:r>
            <a:r>
              <a:rPr lang="zh-CN" altLang="en-US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进行采样</a:t>
            </a: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采样后仅需对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低维矩阵</a:t>
            </a:r>
            <a:r>
              <a:rPr lang="zh-CN" altLang="en-US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进行完整</a:t>
            </a:r>
            <a:r>
              <a:rPr lang="en-US" altLang="zh-CN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SVD</a:t>
            </a:r>
            <a:endParaRPr lang="zh-CN" altLang="en-US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38225" y="2868930"/>
            <a:ext cx="5124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solidFill>
                  <a:schemeClr val="bg1"/>
                </a:solidFill>
              </a:rPr>
              <a:t>信道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2043430" y="4543425"/>
            <a:ext cx="8280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能量分布</a:t>
            </a:r>
          </a:p>
          <a:p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相似</a:t>
            </a:r>
          </a:p>
        </p:txBody>
      </p:sp>
      <p:sp>
        <p:nvSpPr>
          <p:cNvPr id="25" name="左右箭头 24"/>
          <p:cNvSpPr/>
          <p:nvPr/>
        </p:nvSpPr>
        <p:spPr>
          <a:xfrm>
            <a:off x="2047240" y="5179695"/>
            <a:ext cx="609600" cy="176530"/>
          </a:xfrm>
          <a:prstGeom prst="leftRightArrow">
            <a:avLst/>
          </a:prstGeom>
          <a:solidFill>
            <a:srgbClr val="FFFF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燕尾形箭头 25"/>
          <p:cNvSpPr/>
          <p:nvPr/>
        </p:nvSpPr>
        <p:spPr>
          <a:xfrm rot="3240000">
            <a:off x="2813685" y="4284980"/>
            <a:ext cx="322580" cy="194310"/>
          </a:xfrm>
          <a:prstGeom prst="notchedRightArrow">
            <a:avLst>
              <a:gd name="adj1" fmla="val 33350"/>
              <a:gd name="adj2" fmla="val 56370"/>
            </a:avLst>
          </a:prstGeom>
          <a:solidFill>
            <a:srgbClr val="FFFF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516380" y="2864485"/>
            <a:ext cx="12846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</a:rPr>
              <a:t>信道矩阵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089025" y="5576570"/>
            <a:ext cx="9988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</a:rPr>
              <a:t>角域矩阵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407410" y="5568315"/>
            <a:ext cx="12846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</a:rPr>
              <a:t>奇异值矩阵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3186430" y="4223385"/>
                <a:ext cx="1090295" cy="314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𝑈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𝛴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</m:oMath>
                  </m:oMathPara>
                </a14:m>
                <a:endParaRPr lang="en-US" altLang="zh-CN" sz="1400" i="1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430" y="4223385"/>
                <a:ext cx="1090295" cy="31432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下箭头 32"/>
          <p:cNvSpPr/>
          <p:nvPr/>
        </p:nvSpPr>
        <p:spPr>
          <a:xfrm>
            <a:off x="1089025" y="5949315"/>
            <a:ext cx="125095" cy="27686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下箭头 33"/>
          <p:cNvSpPr/>
          <p:nvPr/>
        </p:nvSpPr>
        <p:spPr>
          <a:xfrm>
            <a:off x="3547745" y="5947410"/>
            <a:ext cx="125095" cy="27686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33985" y="6187440"/>
            <a:ext cx="22193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以左右</a:t>
            </a:r>
            <a:r>
              <a:rPr lang="en-US" altLang="zh-CN" sz="14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DFT</a:t>
            </a:r>
            <a:r>
              <a:rPr lang="zh-CN" altLang="en-US" sz="14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矩阵为空间基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2432685" y="6187440"/>
            <a:ext cx="22193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黑体" panose="02010609060101010101" pitchFamily="49" charset="-122"/>
                <a:ea typeface="黑体" panose="02010609060101010101" pitchFamily="49" charset="-122"/>
              </a:rPr>
              <a:t>以左右奇异向量为空间基</a:t>
            </a:r>
          </a:p>
        </p:txBody>
      </p:sp>
      <p:cxnSp>
        <p:nvCxnSpPr>
          <p:cNvPr id="38" name="直接连接符 37"/>
          <p:cNvCxnSpPr/>
          <p:nvPr/>
        </p:nvCxnSpPr>
        <p:spPr>
          <a:xfrm>
            <a:off x="4668520" y="2786380"/>
            <a:ext cx="8890" cy="3943985"/>
          </a:xfrm>
          <a:prstGeom prst="line">
            <a:avLst/>
          </a:prstGeom>
          <a:ln w="28575" cmpd="sng">
            <a:solidFill>
              <a:srgbClr val="00B0F0"/>
            </a:solidFill>
            <a:prstDash val="sys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/>
              <p:cNvSpPr txBox="1"/>
              <p:nvPr/>
            </p:nvSpPr>
            <p:spPr>
              <a:xfrm>
                <a:off x="4733925" y="2823210"/>
                <a:ext cx="3670300" cy="14884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sz="1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  <m:r>
                        <a:rPr lang="en-US" altLang="zh-CN" sz="1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zh-CN" sz="1400" i="1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∗</m:t>
                                      </m:r>
                                    </m:e>
                                    <m:e/>
                                  </m:mr>
                                  <m:m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∗</m:t>
                                      </m:r>
                                    </m:e>
                                    <m:e/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∗</m:t>
                                      </m:r>
                                    </m:e>
                                    <m:e/>
                                  </m:mr>
                                  <m:m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∗</m:t>
                                      </m:r>
                                    </m:e>
                                    <m:e/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∗</m:t>
                                      </m:r>
                                    </m:e>
                                    <m:e/>
                                  </m:mr>
                                  <m:m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∗</m:t>
                                      </m:r>
                                    </m:e>
                                    <m:e/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40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925" y="2823210"/>
                <a:ext cx="3670300" cy="148844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/>
              <p:cNvSpPr txBox="1"/>
              <p:nvPr/>
            </p:nvSpPr>
            <p:spPr>
              <a:xfrm>
                <a:off x="4719955" y="4225925"/>
                <a:ext cx="3729990" cy="175450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  <m:r>
                        <a:rPr lang="en-US" altLang="zh-CN" sz="1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altLang="zh-CN" sz="1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...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∗</m:t>
                                      </m:r>
                                    </m:e>
                                    <m:e/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e>
                                    <m:e/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∗</m:t>
                                      </m:r>
                                    </m:e>
                                    <m:e/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e>
                                    <m:e/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∗</m:t>
                                      </m:r>
                                    </m:e>
                                    <m:e/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e>
                                    <m:e/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  <m:r>
                        <a:rPr lang="en-US" altLang="zh-CN" sz="1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𝑈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𝛴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altLang="zh-CN" sz="1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...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  <m:r>
                        <a:rPr lang="en-US" altLang="zh-CN" sz="1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𝑈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𝛴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zh-CN" sz="1400" i="1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文本框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955" y="4225925"/>
                <a:ext cx="3729990" cy="175450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矩形 55"/>
          <p:cNvSpPr/>
          <p:nvPr/>
        </p:nvSpPr>
        <p:spPr>
          <a:xfrm>
            <a:off x="5726430" y="3086100"/>
            <a:ext cx="576580" cy="118110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5928995" y="2864485"/>
            <a:ext cx="14046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latin typeface="黑体" panose="02010609060101010101" pitchFamily="49" charset="-122"/>
                <a:ea typeface="黑体" panose="02010609060101010101" pitchFamily="49" charset="-122"/>
              </a:rPr>
              <a:t>能量最大若干列</a:t>
            </a:r>
          </a:p>
        </p:txBody>
      </p:sp>
      <p:sp>
        <p:nvSpPr>
          <p:cNvPr id="58" name="矩形 57"/>
          <p:cNvSpPr/>
          <p:nvPr/>
        </p:nvSpPr>
        <p:spPr>
          <a:xfrm>
            <a:off x="5312410" y="4537710"/>
            <a:ext cx="659765" cy="116078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2682875" y="4457700"/>
            <a:ext cx="695325" cy="1505585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箭头连接符 59"/>
          <p:cNvCxnSpPr>
            <a:stCxn id="59" idx="2"/>
            <a:endCxn id="62" idx="1"/>
          </p:cNvCxnSpPr>
          <p:nvPr/>
        </p:nvCxnSpPr>
        <p:spPr>
          <a:xfrm>
            <a:off x="3030855" y="5963285"/>
            <a:ext cx="1757045" cy="4165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58" idx="2"/>
            <a:endCxn id="62" idx="0"/>
          </p:cNvCxnSpPr>
          <p:nvPr/>
        </p:nvCxnSpPr>
        <p:spPr>
          <a:xfrm>
            <a:off x="5642610" y="5698490"/>
            <a:ext cx="457200" cy="5276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4787900" y="6226175"/>
            <a:ext cx="26231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黑体" panose="02010609060101010101" pitchFamily="49" charset="-122"/>
                <a:ea typeface="黑体" panose="02010609060101010101" pitchFamily="49" charset="-122"/>
              </a:rPr>
              <a:t>存在一定</a:t>
            </a:r>
            <a:r>
              <a:rPr lang="zh-CN" altLang="en-US" sz="1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变换与能量逸散关系</a:t>
            </a:r>
          </a:p>
        </p:txBody>
      </p:sp>
      <p:sp>
        <p:nvSpPr>
          <p:cNvPr id="63" name="矩形 62"/>
          <p:cNvSpPr/>
          <p:nvPr/>
        </p:nvSpPr>
        <p:spPr>
          <a:xfrm>
            <a:off x="421640" y="4457700"/>
            <a:ext cx="182880" cy="1505585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65"/>
          <p:cNvCxnSpPr>
            <a:stCxn id="63" idx="0"/>
            <a:endCxn id="56" idx="1"/>
          </p:cNvCxnSpPr>
          <p:nvPr/>
        </p:nvCxnSpPr>
        <p:spPr>
          <a:xfrm flipV="1">
            <a:off x="513080" y="3676650"/>
            <a:ext cx="5213350" cy="7810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8448040" y="2823210"/>
            <a:ext cx="8890" cy="3943985"/>
          </a:xfrm>
          <a:prstGeom prst="line">
            <a:avLst/>
          </a:prstGeom>
          <a:ln w="28575" cmpd="sng">
            <a:solidFill>
              <a:srgbClr val="00B0F0"/>
            </a:solidFill>
            <a:prstDash val="sys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73" name="图片 7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8835" y="3902710"/>
            <a:ext cx="3412490" cy="24517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/>
              <p:cNvSpPr txBox="1"/>
              <p:nvPr/>
            </p:nvSpPr>
            <p:spPr>
              <a:xfrm>
                <a:off x="8537575" y="2976245"/>
                <a:ext cx="3213735" cy="847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选取角域</a:t>
                </a:r>
                <a:r>
                  <a:rPr lang="zh-CN" altLang="en-US" sz="160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能量最大前若干列</a:t>
                </a:r>
                <a:r>
                  <a:rPr lang="zh-CN" altLang="en-US" sz="160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对应的</a:t>
                </a:r>
                <a:r>
                  <a:rPr lang="en-US" altLang="zh-CN" sz="160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DFT</a:t>
                </a:r>
                <a:r>
                  <a:rPr lang="zh-CN" altLang="en-US" sz="160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矩阵基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160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作为采样矩阵，实现针对较大奇异值的近似</a:t>
                </a:r>
                <a:r>
                  <a:rPr lang="en-US" altLang="zh-CN" sz="160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SVD</a:t>
                </a:r>
              </a:p>
            </p:txBody>
          </p:sp>
        </mc:Choice>
        <mc:Fallback xmlns=""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575" y="2976245"/>
                <a:ext cx="3213735" cy="84709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矩形 74"/>
          <p:cNvSpPr/>
          <p:nvPr/>
        </p:nvSpPr>
        <p:spPr>
          <a:xfrm>
            <a:off x="86995" y="2781300"/>
            <a:ext cx="11929110" cy="3990340"/>
          </a:xfrm>
          <a:prstGeom prst="rect">
            <a:avLst/>
          </a:prstGeom>
          <a:ln w="254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362585" y="4180205"/>
                <a:ext cx="1224915" cy="298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sz="1400" i="1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  <m:r>
                        <a:rPr lang="en-US" altLang="zh-CN" sz="1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zh-CN" sz="1400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585" y="4180205"/>
                <a:ext cx="1224915" cy="29845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子空间迭代角度域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SVD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算子设计</a:t>
            </a:r>
          </a:p>
        </p:txBody>
      </p:sp>
      <p:graphicFrame>
        <p:nvGraphicFramePr>
          <p:cNvPr id="21" name="表格 20"/>
          <p:cNvGraphicFramePr/>
          <p:nvPr>
            <p:custDataLst>
              <p:tags r:id="rId1"/>
            </p:custDataLst>
          </p:nvPr>
        </p:nvGraphicFramePr>
        <p:xfrm>
          <a:off x="614045" y="953770"/>
          <a:ext cx="110871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3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0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07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0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07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007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ADSSVD(64bit)</a:t>
                      </a:r>
                    </a:p>
                  </a:txBody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信道规模</a:t>
                      </a: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×</a:t>
                      </a: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64(k=1)</a:t>
                      </a:r>
                    </a:p>
                  </a:txBody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信道规模</a:t>
                      </a: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8</a:t>
                      </a:r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×</a:t>
                      </a: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64(k=4)</a:t>
                      </a:r>
                    </a:p>
                  </a:txBody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信道规模</a:t>
                      </a: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8*256(k=1)</a:t>
                      </a:r>
                    </a:p>
                  </a:txBody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信道规模</a:t>
                      </a: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8*256(k=4)</a:t>
                      </a:r>
                    </a:p>
                  </a:txBody>
                  <a:tcPr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平均使用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4.25%</a:t>
                      </a:r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的计算复杂度实现</a:t>
                      </a: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CDL-B</a:t>
                      </a:r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信道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96%</a:t>
                      </a:r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的奇异值分解重组性能及</a:t>
                      </a: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CDL-D</a:t>
                      </a:r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信道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99.91%</a:t>
                      </a:r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的奇异值分解重组性能。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sym typeface="+mn-ea"/>
                        </a:rPr>
                        <a:t>计算复杂度性能</a:t>
                      </a:r>
                    </a:p>
                  </a:txBody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降低</a:t>
                      </a: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95%</a:t>
                      </a:r>
                    </a:p>
                  </a:txBody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降低</a:t>
                      </a: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91%</a:t>
                      </a:r>
                    </a:p>
                  </a:txBody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降低</a:t>
                      </a: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99%</a:t>
                      </a:r>
                    </a:p>
                  </a:txBody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降低</a:t>
                      </a: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98%</a:t>
                      </a:r>
                    </a:p>
                  </a:txBody>
                  <a:tcPr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CDL-B</a:t>
                      </a:r>
                      <a:r>
                        <a:rPr lang="zh-CN" altLang="en-US" sz="1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信道与完整</a:t>
                      </a:r>
                      <a:r>
                        <a:rPr lang="en-US" altLang="zh-CN" sz="1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SVD</a:t>
                      </a:r>
                      <a:r>
                        <a:rPr lang="zh-CN" altLang="en-US" sz="1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的重组偏差</a:t>
                      </a:r>
                    </a:p>
                  </a:txBody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偏差</a:t>
                      </a: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0.0298</a:t>
                      </a:r>
                    </a:p>
                  </a:txBody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偏差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0.0297</a:t>
                      </a:r>
                      <a:endParaRPr lang="en-US"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偏差</a:t>
                      </a: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0.0109</a:t>
                      </a:r>
                    </a:p>
                  </a:txBody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偏差</a:t>
                      </a: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0.0083</a:t>
                      </a:r>
                    </a:p>
                  </a:txBody>
                  <a:tcPr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CDL-D</a:t>
                      </a:r>
                      <a:r>
                        <a:rPr lang="zh-CN" altLang="en-US" sz="1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信道</a:t>
                      </a:r>
                      <a:r>
                        <a:rPr lang="zh-CN" altLang="en-US" sz="1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与完整</a:t>
                      </a:r>
                      <a:r>
                        <a:rPr lang="en-US" altLang="zh-CN" sz="1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SVD</a:t>
                      </a:r>
                      <a:r>
                        <a:rPr lang="zh-CN" altLang="en-US" sz="1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的重组偏差</a:t>
                      </a:r>
                      <a:endParaRPr lang="zh-CN" altLang="en-US" sz="12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偏差</a:t>
                      </a: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0.0019</a:t>
                      </a:r>
                    </a:p>
                  </a:txBody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偏差</a:t>
                      </a: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2.58e-4</a:t>
                      </a:r>
                    </a:p>
                  </a:txBody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偏差</a:t>
                      </a: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8.03e-4</a:t>
                      </a:r>
                    </a:p>
                  </a:txBody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偏差</a:t>
                      </a: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5.27e-4</a:t>
                      </a:r>
                    </a:p>
                  </a:txBody>
                  <a:tcPr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" name="圆角矩形 26"/>
          <p:cNvSpPr/>
          <p:nvPr/>
        </p:nvSpPr>
        <p:spPr>
          <a:xfrm>
            <a:off x="614045" y="2553335"/>
            <a:ext cx="11017885" cy="4037965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t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730885" y="4269740"/>
            <a:ext cx="1866900" cy="2167890"/>
            <a:chOff x="1384" y="4754"/>
            <a:chExt cx="2940" cy="3414"/>
          </a:xfrm>
        </p:grpSpPr>
        <p:cxnSp>
          <p:nvCxnSpPr>
            <p:cNvPr id="30" name="直接箭头连接符 29"/>
            <p:cNvCxnSpPr/>
            <p:nvPr/>
          </p:nvCxnSpPr>
          <p:spPr>
            <a:xfrm flipV="1">
              <a:off x="1497" y="4754"/>
              <a:ext cx="7" cy="283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/>
            <p:nvPr/>
          </p:nvCxnSpPr>
          <p:spPr>
            <a:xfrm>
              <a:off x="1490" y="7588"/>
              <a:ext cx="283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/>
                <p:cNvSpPr txBox="1"/>
                <p:nvPr/>
              </p:nvSpPr>
              <p:spPr>
                <a:xfrm>
                  <a:off x="3497" y="7588"/>
                  <a:ext cx="613" cy="5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34" name="文本框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7" y="7588"/>
                  <a:ext cx="613" cy="580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/>
                <p:cNvSpPr txBox="1"/>
                <p:nvPr/>
              </p:nvSpPr>
              <p:spPr>
                <a:xfrm>
                  <a:off x="1384" y="5103"/>
                  <a:ext cx="613" cy="5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35" name="文本框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4" y="5103"/>
                  <a:ext cx="613" cy="580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直接箭头连接符 36"/>
            <p:cNvCxnSpPr/>
            <p:nvPr/>
          </p:nvCxnSpPr>
          <p:spPr>
            <a:xfrm flipV="1">
              <a:off x="1487" y="6847"/>
              <a:ext cx="2645" cy="74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/>
                <p:cNvSpPr txBox="1"/>
                <p:nvPr/>
              </p:nvSpPr>
              <p:spPr>
                <a:xfrm>
                  <a:off x="2443" y="6666"/>
                  <a:ext cx="613" cy="5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38" name="文本框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3" y="6666"/>
                  <a:ext cx="613" cy="580"/>
                </a:xfrm>
                <a:prstGeom prst="rect">
                  <a:avLst/>
                </a:prstGeom>
                <a:blipFill rotWithShape="1">
                  <a:blip r:embed="rId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椭圆 38"/>
            <p:cNvSpPr/>
            <p:nvPr/>
          </p:nvSpPr>
          <p:spPr>
            <a:xfrm>
              <a:off x="3643" y="7054"/>
              <a:ext cx="57" cy="57"/>
            </a:xfrm>
            <a:prstGeom prst="ellipse">
              <a:avLst/>
            </a:prstGeom>
            <a:solidFill>
              <a:schemeClr val="tx1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3700" y="7189"/>
              <a:ext cx="57" cy="57"/>
            </a:xfrm>
            <a:prstGeom prst="ellipse">
              <a:avLst/>
            </a:prstGeom>
            <a:solidFill>
              <a:schemeClr val="tx1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3757" y="7324"/>
              <a:ext cx="57" cy="57"/>
            </a:xfrm>
            <a:prstGeom prst="ellipse">
              <a:avLst/>
            </a:prstGeom>
            <a:solidFill>
              <a:schemeClr val="tx1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cxnSp>
          <p:nvCxnSpPr>
            <p:cNvPr id="42" name="直接箭头连接符 41"/>
            <p:cNvCxnSpPr/>
            <p:nvPr/>
          </p:nvCxnSpPr>
          <p:spPr>
            <a:xfrm flipV="1">
              <a:off x="1487" y="7436"/>
              <a:ext cx="2808" cy="15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/>
                <p:cNvSpPr txBox="1"/>
                <p:nvPr/>
              </p:nvSpPr>
              <p:spPr>
                <a:xfrm>
                  <a:off x="2986" y="7031"/>
                  <a:ext cx="613" cy="5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43" name="文本框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6" y="7031"/>
                  <a:ext cx="613" cy="557"/>
                </a:xfrm>
                <a:prstGeom prst="rect">
                  <a:avLst/>
                </a:prstGeom>
                <a:blipFill rotWithShape="1">
                  <a:blip r:embed="rId7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942975" y="3804285"/>
                <a:ext cx="2174875" cy="925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𝑌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𝐴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zh-CN" i="1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𝑈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𝛴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𝑈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𝛴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zh-CN" i="1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𝛴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975" y="3804285"/>
                <a:ext cx="2174875" cy="92519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左箭头 45"/>
          <p:cNvSpPr/>
          <p:nvPr/>
        </p:nvSpPr>
        <p:spPr>
          <a:xfrm rot="18780000">
            <a:off x="2342515" y="5472430"/>
            <a:ext cx="715645" cy="97155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2840355" y="4410710"/>
            <a:ext cx="157035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黑体" panose="02010609060101010101" pitchFamily="49" charset="-122"/>
                <a:ea typeface="黑体" panose="02010609060101010101" pitchFamily="49" charset="-122"/>
              </a:rPr>
              <a:t>随着迭代的进行，获得的子空间越逼近于奇异向量子空间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6635750" y="2132965"/>
                <a:ext cx="5149215" cy="4203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注：与完整</a:t>
                </a:r>
                <a:r>
                  <a:rPr lang="en-US" altLang="zh-CN" sz="1200" dirty="0"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SVD</a:t>
                </a:r>
                <a:r>
                  <a:rPr lang="zh-CN" altLang="en-US" sz="1200" dirty="0"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重组偏差计算公式为：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2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acc>
                                <m:acc>
                                  <m:accPr>
                                    <m:chr m:val="̃"/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  <m:t>𝛴</m:t>
                                    </m:r>
                                  </m:e>
                                </m:acc>
                                <m:sSup>
                                  <m:sSupPr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12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2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  <m:r>
                          <a:rPr lang="en-US" altLang="zh-CN" sz="12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(:,1:</m:t>
                                </m:r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𝛴</m:t>
                                </m:r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(1:</m:t>
                                </m:r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,1:</m:t>
                                </m:r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  <m:t>(:,1:</m:t>
                                    </m:r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sz="1200" i="1" dirty="0">
                  <a:latin typeface="Cambria Math" panose="02040503050406030204" pitchFamily="18" charset="0"/>
                  <a:ea typeface="黑体" panose="02010609060101010101" pitchFamily="49" charset="-122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750" y="2132965"/>
                <a:ext cx="5149215" cy="42037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文本框 48"/>
          <p:cNvSpPr txBox="1"/>
          <p:nvPr/>
        </p:nvSpPr>
        <p:spPr>
          <a:xfrm>
            <a:off x="767715" y="2710815"/>
            <a:ext cx="344297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在</a:t>
            </a:r>
            <a:r>
              <a:rPr lang="en-US" altLang="zh-CN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ADSSVD</a:t>
            </a:r>
            <a:r>
              <a:rPr lang="zh-CN" altLang="en-US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的基础上使用幂迭代方法，对投影的方向进行不断修正，寻找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最优的采样子空间</a:t>
            </a:r>
            <a:r>
              <a:rPr lang="zh-CN" altLang="en-US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。</a:t>
            </a:r>
          </a:p>
        </p:txBody>
      </p:sp>
      <p:cxnSp>
        <p:nvCxnSpPr>
          <p:cNvPr id="50" name="直接连接符 49"/>
          <p:cNvCxnSpPr/>
          <p:nvPr/>
        </p:nvCxnSpPr>
        <p:spPr>
          <a:xfrm>
            <a:off x="4308475" y="2555240"/>
            <a:ext cx="4445" cy="404114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1" name="图片 5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64355" y="4069080"/>
            <a:ext cx="3619500" cy="2201545"/>
          </a:xfrm>
          <a:prstGeom prst="rect">
            <a:avLst/>
          </a:prstGeom>
        </p:spPr>
      </p:pic>
      <p:cxnSp>
        <p:nvCxnSpPr>
          <p:cNvPr id="52" name="直接连接符 51"/>
          <p:cNvCxnSpPr/>
          <p:nvPr/>
        </p:nvCxnSpPr>
        <p:spPr>
          <a:xfrm>
            <a:off x="8218170" y="2555240"/>
            <a:ext cx="4445" cy="404114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4410710" y="2850515"/>
            <a:ext cx="36626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左侧直接迭代方法会导致</a:t>
            </a:r>
            <a:r>
              <a:rPr lang="zh-CN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数值溢出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，需要将迭代变换控制为</a:t>
            </a:r>
            <a:r>
              <a:rPr lang="zh-CN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酉变换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，其数学推导完全等价于直接迭代方法。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8171180" y="2534920"/>
            <a:ext cx="3387725" cy="3723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复杂度分析</a:t>
            </a:r>
          </a:p>
          <a:p>
            <a:pPr marL="285750" indent="-285750" fontAlgn="auto">
              <a:spcAft>
                <a:spcPts val="600"/>
              </a:spcAft>
              <a:buFont typeface="Wingdings" panose="05000000000000000000" charset="0"/>
              <a:buChar char="Ø"/>
            </a:pPr>
            <a:r>
              <a:rPr lang="zh-CN" altLang="en-US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迭代影响其</a:t>
            </a:r>
            <a:r>
              <a:rPr lang="en-US" altLang="zh-CN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SVD</a:t>
            </a:r>
            <a:r>
              <a:rPr lang="zh-CN" altLang="en-US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性能体现在</a:t>
            </a:r>
            <a:r>
              <a:rPr lang="zh-CN" altLang="en-US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获得的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采样子空间基与奇异向量的偏差，</a:t>
            </a:r>
            <a:r>
              <a:rPr lang="zh-CN" altLang="en-US" sz="1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不会直接影响</a:t>
            </a:r>
            <a:r>
              <a:rPr lang="en-US" altLang="zh-CN" sz="1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SVD</a:t>
            </a:r>
            <a:r>
              <a:rPr lang="zh-CN" altLang="en-US" sz="1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计算；</a:t>
            </a:r>
            <a:endParaRPr lang="zh-CN" altLang="en-US" sz="16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 fontAlgn="auto">
              <a:spcAft>
                <a:spcPts val="600"/>
              </a:spcAft>
              <a:buFont typeface="Wingdings" panose="05000000000000000000" charset="0"/>
              <a:buChar char="Ø"/>
            </a:pPr>
            <a:r>
              <a:rPr lang="zh-CN" altLang="en-US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迭代算法在实际工程应用中，</a:t>
            </a:r>
            <a:r>
              <a:rPr lang="zh-CN" altLang="en-US" sz="1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迭代次数不需要很大</a:t>
            </a:r>
            <a:r>
              <a:rPr lang="en-US" altLang="zh-CN" sz="1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(q=15)</a:t>
            </a:r>
            <a:r>
              <a:rPr lang="zh-CN" altLang="en-US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即可获得优秀的近似性能；</a:t>
            </a:r>
          </a:p>
          <a:p>
            <a:pPr marL="285750" indent="-285750" fontAlgn="auto">
              <a:spcAft>
                <a:spcPts val="600"/>
              </a:spcAft>
              <a:buFont typeface="Wingdings" panose="05000000000000000000" charset="0"/>
              <a:buChar char="Ø"/>
            </a:pPr>
            <a:r>
              <a:rPr lang="zh-CN" altLang="en-US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迭代次数</a:t>
            </a:r>
            <a:r>
              <a:rPr lang="en-US" altLang="zh-CN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q=15</a:t>
            </a:r>
            <a:r>
              <a:rPr lang="zh-CN" altLang="en-US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，采样</a:t>
            </a:r>
            <a:r>
              <a:rPr lang="en-US" altLang="zh-CN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k=1</a:t>
            </a:r>
            <a:r>
              <a:rPr lang="zh-CN" altLang="en-US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时，</a:t>
            </a:r>
            <a:r>
              <a:rPr lang="en-US" altLang="zh-CN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8</a:t>
            </a:r>
            <a:r>
              <a:rPr lang="zh-CN" altLang="en-US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×</a:t>
            </a:r>
            <a:r>
              <a:rPr lang="en-US" altLang="zh-CN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64</a:t>
            </a:r>
            <a:r>
              <a:rPr lang="zh-CN" altLang="en-US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信道和</a:t>
            </a:r>
            <a:r>
              <a:rPr lang="en-US" altLang="zh-CN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8</a:t>
            </a:r>
            <a:r>
              <a:rPr lang="zh-CN" altLang="en-US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×</a:t>
            </a:r>
            <a:r>
              <a:rPr lang="en-US" altLang="zh-CN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256</a:t>
            </a:r>
            <a:r>
              <a:rPr lang="zh-CN" altLang="en-US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信道</a:t>
            </a:r>
            <a:r>
              <a:rPr lang="zh-CN" altLang="en-US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，计算复杂度分别约为</a:t>
            </a:r>
            <a:r>
              <a:rPr lang="zh-CN" altLang="en-US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完整</a:t>
            </a:r>
            <a:r>
              <a:rPr lang="en-US" altLang="zh-CN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SVD</a:t>
            </a:r>
            <a:r>
              <a:rPr lang="zh-CN" altLang="en-US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计算的</a:t>
            </a:r>
            <a:r>
              <a:rPr lang="en-US" altLang="zh-CN" sz="1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90%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en-US" altLang="zh-CN" sz="1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97%</a:t>
            </a:r>
            <a:r>
              <a:rPr lang="zh-CN" altLang="en-US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；采样</a:t>
            </a:r>
            <a:r>
              <a:rPr lang="en-US" altLang="zh-CN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k=4</a:t>
            </a:r>
            <a:r>
              <a:rPr lang="zh-CN" altLang="en-US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时分别约为</a:t>
            </a:r>
            <a:r>
              <a:rPr lang="en-US" altLang="zh-CN" sz="1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96%</a:t>
            </a:r>
            <a:r>
              <a:rPr lang="zh-CN" altLang="en-US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1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98%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。即子空间迭代算法复杂度</a:t>
            </a:r>
            <a:r>
              <a:rPr lang="zh-CN" altLang="en-US" sz="1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均少于同维度下完整的</a:t>
            </a:r>
            <a:r>
              <a:rPr lang="en-US" altLang="zh-CN" sz="1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SVD</a:t>
            </a:r>
            <a:r>
              <a:rPr lang="zh-CN" altLang="en-US" sz="1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运算。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子空间迭代角度域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SVD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算子设计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05" y="1353820"/>
            <a:ext cx="3570714" cy="288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920" y="1353820"/>
            <a:ext cx="3565493" cy="288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2755" y="1353820"/>
            <a:ext cx="3553548" cy="2880000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7600315" y="3044825"/>
            <a:ext cx="39370" cy="170815"/>
            <a:chOff x="11969" y="4795"/>
            <a:chExt cx="62" cy="269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11996" y="4795"/>
              <a:ext cx="0" cy="269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11969" y="4799"/>
              <a:ext cx="6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11969" y="5064"/>
              <a:ext cx="6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21" name="文本框 20"/>
          <p:cNvSpPr txBox="1"/>
          <p:nvPr/>
        </p:nvSpPr>
        <p:spPr>
          <a:xfrm>
            <a:off x="6743700" y="2992755"/>
            <a:ext cx="9594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平均0.67dB</a:t>
            </a:r>
            <a:endParaRPr lang="en-US" altLang="zh-CN" sz="1200">
              <a:solidFill>
                <a:srgbClr val="C00000"/>
              </a:solidFill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6346190" y="2641600"/>
            <a:ext cx="39370" cy="170815"/>
            <a:chOff x="11969" y="4795"/>
            <a:chExt cx="62" cy="269"/>
          </a:xfrm>
        </p:grpSpPr>
        <p:cxnSp>
          <p:nvCxnSpPr>
            <p:cNvPr id="37" name="直接连接符 36"/>
            <p:cNvCxnSpPr/>
            <p:nvPr/>
          </p:nvCxnSpPr>
          <p:spPr>
            <a:xfrm>
              <a:off x="11996" y="4795"/>
              <a:ext cx="0" cy="269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11969" y="4799"/>
              <a:ext cx="6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11969" y="5064"/>
              <a:ext cx="6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41" name="文本框 40"/>
          <p:cNvSpPr txBox="1"/>
          <p:nvPr/>
        </p:nvSpPr>
        <p:spPr>
          <a:xfrm>
            <a:off x="5386705" y="2552065"/>
            <a:ext cx="9594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平均-1.4dB</a:t>
            </a:r>
            <a:endParaRPr lang="en-US" altLang="zh-CN" sz="1200">
              <a:solidFill>
                <a:srgbClr val="C00000"/>
              </a:solidFill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1979295" y="2495550"/>
            <a:ext cx="76200" cy="297180"/>
            <a:chOff x="11969" y="4795"/>
            <a:chExt cx="62" cy="269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11996" y="4795"/>
              <a:ext cx="0" cy="269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11969" y="4799"/>
              <a:ext cx="6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11969" y="5064"/>
              <a:ext cx="6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46" name="文本框 45"/>
          <p:cNvSpPr txBox="1"/>
          <p:nvPr/>
        </p:nvSpPr>
        <p:spPr>
          <a:xfrm>
            <a:off x="1019810" y="2419350"/>
            <a:ext cx="9594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平均</a:t>
            </a:r>
            <a:r>
              <a:rPr lang="en-US" altLang="zh-CN" sz="12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-0.3dB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3406140" y="3121025"/>
            <a:ext cx="76200" cy="297180"/>
            <a:chOff x="11969" y="4795"/>
            <a:chExt cx="62" cy="269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11996" y="4795"/>
              <a:ext cx="0" cy="269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11969" y="4799"/>
              <a:ext cx="6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1969" y="5064"/>
              <a:ext cx="6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51" name="文本框 50"/>
          <p:cNvSpPr txBox="1"/>
          <p:nvPr/>
        </p:nvSpPr>
        <p:spPr>
          <a:xfrm>
            <a:off x="2446655" y="3044825"/>
            <a:ext cx="9594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平均</a:t>
            </a:r>
            <a:r>
              <a:rPr lang="en-US" altLang="zh-CN" sz="12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-1.4dB</a:t>
            </a:r>
          </a:p>
        </p:txBody>
      </p:sp>
      <p:grpSp>
        <p:nvGrpSpPr>
          <p:cNvPr id="52" name="组合 51"/>
          <p:cNvGrpSpPr/>
          <p:nvPr/>
        </p:nvGrpSpPr>
        <p:grpSpPr>
          <a:xfrm>
            <a:off x="9360535" y="2784475"/>
            <a:ext cx="39370" cy="170815"/>
            <a:chOff x="11969" y="4795"/>
            <a:chExt cx="62" cy="269"/>
          </a:xfrm>
        </p:grpSpPr>
        <p:cxnSp>
          <p:nvCxnSpPr>
            <p:cNvPr id="53" name="直接连接符 52"/>
            <p:cNvCxnSpPr/>
            <p:nvPr/>
          </p:nvCxnSpPr>
          <p:spPr>
            <a:xfrm>
              <a:off x="11996" y="4795"/>
              <a:ext cx="0" cy="269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>
              <a:off x="11969" y="4799"/>
              <a:ext cx="6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>
              <a:off x="11969" y="5064"/>
              <a:ext cx="6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67" name="文本框 66"/>
          <p:cNvSpPr txBox="1"/>
          <p:nvPr/>
        </p:nvSpPr>
        <p:spPr>
          <a:xfrm>
            <a:off x="8401050" y="2694940"/>
            <a:ext cx="9594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2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平均1.4dB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10481310" y="3215640"/>
            <a:ext cx="9594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平均</a:t>
            </a:r>
            <a:r>
              <a:rPr lang="en-US" altLang="zh-CN" sz="12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0.2dB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703580" y="4709160"/>
            <a:ext cx="1077912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sz="2500" b="1" dirty="0">
                <a:solidFill>
                  <a:schemeClr val="tx1"/>
                </a:solidFill>
              </a:rPr>
              <a:t>低位宽仿真</a:t>
            </a:r>
          </a:p>
          <a:p>
            <a:pPr marL="342900" indent="-342900" algn="l">
              <a:buFont typeface="Wingdings" panose="05000000000000000000" charset="0"/>
              <a:buChar char="Ø"/>
            </a:pPr>
            <a:r>
              <a:rPr kumimoji="1"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大规模</a:t>
            </a:r>
            <a:r>
              <a:rPr kumimoji="1"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CDL-B</a:t>
            </a:r>
            <a:r>
              <a:rPr kumimoji="1"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信道</a:t>
            </a:r>
            <a:r>
              <a:rPr kumimoji="1"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奇异值差距较小</a:t>
            </a:r>
            <a:r>
              <a:rPr kumimoji="1"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kumimoji="1"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隐式</a:t>
            </a:r>
            <a:r>
              <a:rPr kumimoji="1"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kumimoji="1"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迭代过程</a:t>
            </a:r>
            <a:r>
              <a:rPr kumimoji="1"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迭代次数较大</a:t>
            </a:r>
            <a:r>
              <a:rPr kumimoji="1"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kumimoji="1"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误差传播较严重</a:t>
            </a:r>
            <a:r>
              <a:rPr kumimoji="1"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→ADSSVD</a:t>
            </a:r>
            <a:r>
              <a:rPr kumimoji="1"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有效</a:t>
            </a:r>
            <a:r>
              <a:rPr kumimoji="1"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避免误差传播</a:t>
            </a:r>
            <a:r>
              <a:rPr kumimoji="1"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kumimoji="1"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能</a:t>
            </a:r>
            <a:r>
              <a:rPr kumimoji="1"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优于基线性能</a:t>
            </a:r>
            <a:endParaRPr kumimoji="1"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charset="0"/>
              <a:buChar char="Ø"/>
            </a:pPr>
            <a:r>
              <a:rPr kumimoji="1"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小规模</a:t>
            </a:r>
            <a:r>
              <a:rPr kumimoji="1"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CDL-B</a:t>
            </a:r>
            <a:r>
              <a:rPr kumimoji="1"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、大小规模</a:t>
            </a:r>
            <a:r>
              <a:rPr kumimoji="1"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CDL-D</a:t>
            </a:r>
            <a:r>
              <a:rPr kumimoji="1"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信道</a:t>
            </a:r>
            <a:r>
              <a:rPr kumimoji="1"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误差传播较小</a:t>
            </a:r>
            <a:r>
              <a:rPr kumimoji="1"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→ADSSVD</a:t>
            </a:r>
            <a:r>
              <a:rPr kumimoji="1"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子空间迭代方法仅能在</a:t>
            </a:r>
            <a:r>
              <a:rPr kumimoji="1"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EFP</a:t>
            </a:r>
            <a:r>
              <a:rPr kumimoji="1"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算子的基础上性能有</a:t>
            </a:r>
            <a:r>
              <a:rPr kumimoji="1"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较小提升</a:t>
            </a:r>
            <a:endParaRPr kumimoji="1"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charset="0"/>
              <a:buChar char="Ø"/>
            </a:pPr>
            <a:endParaRPr kumimoji="1"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圆角矩形 70"/>
          <p:cNvSpPr/>
          <p:nvPr/>
        </p:nvSpPr>
        <p:spPr>
          <a:xfrm>
            <a:off x="501015" y="995045"/>
            <a:ext cx="11184890" cy="5439410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2" name="直接连接符 71"/>
          <p:cNvCxnSpPr/>
          <p:nvPr/>
        </p:nvCxnSpPr>
        <p:spPr>
          <a:xfrm>
            <a:off x="505460" y="4596765"/>
            <a:ext cx="11180445" cy="342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0" y="996502"/>
                <a:ext cx="10944665" cy="565402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b="1" spc="-17" dirty="0">
                    <a:solidFill>
                      <a:srgbClr val="0033CC"/>
                    </a:solidFill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计算误差建模：</a:t>
                </a:r>
                <a:r>
                  <a:rPr kumimoji="1" lang="zh-CN" altLang="en-US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将低位宽</a:t>
                </a:r>
                <a:r>
                  <a:rPr kumimoji="1" lang="en-US" altLang="zh-CN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SVD</a:t>
                </a:r>
                <a:r>
                  <a:rPr kumimoji="1" lang="zh-CN" altLang="en-US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计算误差建模为</a:t>
                </a:r>
                <a:r>
                  <a:rPr kumimoji="1" lang="zh-CN" altLang="en-US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功率为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zh-CN" alt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𝝆</m:t>
                        </m:r>
                      </m:e>
                      <m:sup>
                        <m:r>
                          <a:rPr kumimoji="1"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1" lang="zh-CN" altLang="en-US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的</a:t>
                </a:r>
                <a:r>
                  <a:rPr kumimoji="1" lang="en-US" altLang="zh-CN" b="1" dirty="0" err="1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i.i.d</a:t>
                </a:r>
                <a:r>
                  <a:rPr kumimoji="1"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.</a:t>
                </a:r>
                <a:r>
                  <a:rPr kumimoji="1" lang="zh-CN" altLang="en-US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复圆高斯随机噪声</a:t>
                </a:r>
                <a:endParaRPr kumimoji="1"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1800" b="1" dirty="0">
                    <a:cs typeface="Times New Roman" panose="02020603050405020304" pitchFamily="18" charset="0"/>
                  </a:rPr>
                  <a:t>　　　　　　　　　　　</a:t>
                </a:r>
                <a:endParaRPr lang="en-US" altLang="zh-CN" sz="1800" b="1" dirty="0"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zh-CN" b="1" spc="-17" dirty="0">
                  <a:solidFill>
                    <a:srgbClr val="0033CC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b="1" spc="-17" dirty="0">
                    <a:solidFill>
                      <a:srgbClr val="0033CC"/>
                    </a:solidFill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优化策略：</a:t>
                </a:r>
                <a:r>
                  <a:rPr kumimoji="1" lang="zh-CN" altLang="en-US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根据</a:t>
                </a:r>
                <a:r>
                  <a:rPr kumimoji="1" lang="zh-CN" altLang="en-US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不同的设计准则</a:t>
                </a:r>
                <a:r>
                  <a:rPr kumimoji="1" lang="zh-CN" altLang="en-US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，构建优化问题，求解最优的</a:t>
                </a:r>
                <a:r>
                  <a:rPr kumimoji="1" lang="zh-CN" altLang="en-US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发送端功率分配向量</a:t>
                </a:r>
                <a14:m>
                  <m:oMath xmlns:m="http://schemas.openxmlformats.org/officeDocument/2006/math">
                    <m:r>
                      <a:rPr kumimoji="1" lang="en-US" altLang="zh-C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𝐩</m:t>
                    </m:r>
                  </m:oMath>
                </a14:m>
                <a:endParaRPr kumimoji="1" lang="en-US" altLang="zh-CN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:endParaRPr kumimoji="1" lang="en-US" altLang="zh-CN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endParaRPr kumimoji="1" lang="en-US" altLang="zh-CN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96502"/>
                <a:ext cx="10944665" cy="56540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0538" y="3108849"/>
            <a:ext cx="2515818" cy="120786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76ED79CB-53DA-43F0-99B2-B9A52DCB5A7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0" t="5812" r="10024" b="5710"/>
          <a:stretch/>
        </p:blipFill>
        <p:spPr>
          <a:xfrm>
            <a:off x="4688871" y="4316709"/>
            <a:ext cx="2998592" cy="245705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318315" y="2705684"/>
            <a:ext cx="3568505" cy="416638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kumimoji="1" lang="zh-CN" altLang="en-US" dirty="0">
                <a:solidFill>
                  <a:srgbClr val="FFC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最小最大</a:t>
            </a:r>
            <a:r>
              <a:rPr kumimoji="1" lang="en-US" altLang="zh-CN" dirty="0">
                <a:solidFill>
                  <a:srgbClr val="FFC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MSE</a:t>
            </a:r>
            <a:r>
              <a:rPr kumimoji="1" lang="zh-CN" altLang="en-US" dirty="0">
                <a:solidFill>
                  <a:srgbClr val="FFC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准则</a:t>
            </a:r>
            <a:endParaRPr kumimoji="1" lang="en-US" altLang="zh-CN" dirty="0">
              <a:solidFill>
                <a:srgbClr val="FFC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5603DCC4-B5AA-4CCB-A88A-38E44BC3CDF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3" t="6290" r="9337" b="5572"/>
          <a:stretch/>
        </p:blipFill>
        <p:spPr>
          <a:xfrm>
            <a:off x="8350457" y="4360065"/>
            <a:ext cx="2935565" cy="2373867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894316" y="2705685"/>
            <a:ext cx="3568505" cy="416638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kumimoji="1" lang="zh-CN" altLang="en-US" dirty="0">
                <a:solidFill>
                  <a:srgbClr val="FFC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最大最小</a:t>
            </a:r>
            <a:r>
              <a:rPr kumimoji="1" lang="en-US" altLang="zh-CN" dirty="0">
                <a:solidFill>
                  <a:srgbClr val="FFC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SINR</a:t>
            </a:r>
            <a:r>
              <a:rPr kumimoji="1" lang="zh-CN" altLang="en-US" dirty="0">
                <a:solidFill>
                  <a:srgbClr val="FFC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准则</a:t>
            </a:r>
            <a:endParaRPr kumimoji="1" lang="en-US" altLang="zh-CN" dirty="0">
              <a:solidFill>
                <a:srgbClr val="FFC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05372" y="2691618"/>
            <a:ext cx="3113538" cy="41097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kumimoji="1" lang="zh-CN" altLang="en-US" dirty="0">
                <a:solidFill>
                  <a:srgbClr val="FFC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最小</a:t>
            </a:r>
            <a:r>
              <a:rPr kumimoji="1" lang="en-US" altLang="zh-CN" dirty="0">
                <a:solidFill>
                  <a:srgbClr val="FFC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BER</a:t>
            </a:r>
            <a:r>
              <a:rPr kumimoji="1" lang="zh-CN" altLang="en-US" dirty="0">
                <a:solidFill>
                  <a:srgbClr val="FFC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和准则</a:t>
            </a:r>
            <a:endParaRPr kumimoji="1" lang="en-US" altLang="zh-CN" dirty="0">
              <a:solidFill>
                <a:srgbClr val="FFC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497D574-D378-4F64-8BC6-830A74E9FCC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4" t="6223" r="10857" b="5572"/>
          <a:stretch/>
        </p:blipFill>
        <p:spPr>
          <a:xfrm>
            <a:off x="766345" y="4383464"/>
            <a:ext cx="2848941" cy="2362000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4674979" y="2822915"/>
            <a:ext cx="3072412" cy="3994828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226820" y="345442"/>
            <a:ext cx="6598920" cy="401200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基于计算误差建模的功率分配优化设计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302" y="1529824"/>
            <a:ext cx="2471984" cy="69131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1639" y="1548373"/>
            <a:ext cx="3276423" cy="691317"/>
          </a:xfrm>
          <a:prstGeom prst="rect">
            <a:avLst/>
          </a:prstGeom>
        </p:spPr>
      </p:pic>
      <p:sp>
        <p:nvSpPr>
          <p:cNvPr id="15" name="箭头: 右 14"/>
          <p:cNvSpPr/>
          <p:nvPr/>
        </p:nvSpPr>
        <p:spPr>
          <a:xfrm>
            <a:off x="4071355" y="1854729"/>
            <a:ext cx="677603" cy="2110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03491" y="3160436"/>
            <a:ext cx="2127359" cy="952549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0955" y="3181966"/>
            <a:ext cx="3287154" cy="1146028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607509" y="2808848"/>
            <a:ext cx="3366084" cy="3992483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8350457" y="2822915"/>
            <a:ext cx="2968404" cy="3983104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3792484" y="1612490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引入误差建模</a:t>
            </a:r>
          </a:p>
        </p:txBody>
      </p:sp>
      <p:cxnSp>
        <p:nvCxnSpPr>
          <p:cNvPr id="55" name="直线箭头连接符 27"/>
          <p:cNvCxnSpPr>
            <a:cxnSpLocks/>
          </p:cNvCxnSpPr>
          <p:nvPr/>
        </p:nvCxnSpPr>
        <p:spPr>
          <a:xfrm>
            <a:off x="6295417" y="4871007"/>
            <a:ext cx="22358" cy="612391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27"/>
          <p:cNvCxnSpPr/>
          <p:nvPr/>
        </p:nvCxnSpPr>
        <p:spPr>
          <a:xfrm flipH="1">
            <a:off x="5874117" y="5024857"/>
            <a:ext cx="372315" cy="11947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5034272" y="5134661"/>
            <a:ext cx="12655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平均</a:t>
            </a:r>
            <a:r>
              <a:rPr lang="en-US" altLang="zh-CN" sz="1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-7.4dB</a:t>
            </a:r>
            <a:endParaRPr lang="zh-CN" altLang="en-US" sz="12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6" name="直线箭头连接符 27"/>
          <p:cNvCxnSpPr>
            <a:cxnSpLocks/>
          </p:cNvCxnSpPr>
          <p:nvPr/>
        </p:nvCxnSpPr>
        <p:spPr>
          <a:xfrm flipH="1">
            <a:off x="9495414" y="5090388"/>
            <a:ext cx="358425" cy="537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箭头连接符 27"/>
          <p:cNvCxnSpPr/>
          <p:nvPr/>
        </p:nvCxnSpPr>
        <p:spPr>
          <a:xfrm>
            <a:off x="9919288" y="4874748"/>
            <a:ext cx="0" cy="596905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8724652" y="5144180"/>
            <a:ext cx="12655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平均</a:t>
            </a:r>
            <a:r>
              <a:rPr lang="en-US" altLang="zh-CN" sz="1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-7.4dB</a:t>
            </a:r>
            <a:endParaRPr lang="zh-CN" altLang="en-US" sz="12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FC8EB38-7581-4596-AE6E-6CD3B6F4E440}"/>
                  </a:ext>
                </a:extLst>
              </p:cNvPr>
              <p:cNvSpPr txBox="1"/>
              <p:nvPr/>
            </p:nvSpPr>
            <p:spPr>
              <a:xfrm>
                <a:off x="7784903" y="4732194"/>
                <a:ext cx="49609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FF252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</m:oMath>
                  </m:oMathPara>
                </a14:m>
                <a:endParaRPr lang="zh-CN" altLang="en-US" sz="2800" b="1" dirty="0">
                  <a:solidFill>
                    <a:srgbClr val="FF2525"/>
                  </a:solidFill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FC8EB38-7581-4596-AE6E-6CD3B6F4E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4903" y="4732194"/>
                <a:ext cx="496093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线箭头连接符 27"/>
          <p:cNvCxnSpPr>
            <a:cxnSpLocks/>
          </p:cNvCxnSpPr>
          <p:nvPr/>
        </p:nvCxnSpPr>
        <p:spPr>
          <a:xfrm flipV="1">
            <a:off x="2576983" y="4958883"/>
            <a:ext cx="314268" cy="3778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27"/>
          <p:cNvCxnSpPr>
            <a:cxnSpLocks/>
          </p:cNvCxnSpPr>
          <p:nvPr/>
        </p:nvCxnSpPr>
        <p:spPr>
          <a:xfrm>
            <a:off x="2574662" y="5124641"/>
            <a:ext cx="0" cy="429093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2514054" y="4639549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平均</a:t>
            </a:r>
            <a:r>
              <a:rPr lang="en-US" altLang="zh-CN" sz="1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-2.4dB</a:t>
            </a:r>
            <a:endParaRPr lang="zh-CN" altLang="en-US" sz="12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5C6FB399-7316-43DB-8D4C-134A59F95F0B}"/>
                  </a:ext>
                </a:extLst>
              </p:cNvPr>
              <p:cNvSpPr/>
              <p:nvPr/>
            </p:nvSpPr>
            <p:spPr>
              <a:xfrm>
                <a:off x="8825401" y="1386080"/>
                <a:ext cx="2496738" cy="1068387"/>
              </a:xfrm>
              <a:prstGeom prst="ellipse">
                <a:avLst/>
              </a:prstGeom>
              <a:noFill/>
              <a:ln>
                <a:solidFill>
                  <a:srgbClr val="0033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b="1" dirty="0">
                    <a:solidFill>
                      <a:srgbClr val="0033CC"/>
                    </a:solidFill>
                  </a:rPr>
                  <a:t>设置一个合适的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600" b="1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zh-CN" altLang="en-US" sz="1600" b="1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𝝆</m:t>
                        </m:r>
                      </m:e>
                      <m:sup>
                        <m:r>
                          <a:rPr kumimoji="1" lang="en-US" altLang="zh-CN" sz="1600" b="1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zh-CN" altLang="en-US" sz="1600" b="1" dirty="0">
                    <a:solidFill>
                      <a:srgbClr val="0033CC"/>
                    </a:solidFill>
                  </a:rPr>
                  <a:t>，可以帮助提高系统性能</a:t>
                </a:r>
                <a:r>
                  <a:rPr lang="zh-CN" altLang="en-US" b="1" dirty="0">
                    <a:solidFill>
                      <a:srgbClr val="0033CC"/>
                    </a:solidFill>
                  </a:rPr>
                  <a:t>！</a:t>
                </a:r>
              </a:p>
            </p:txBody>
          </p:sp>
        </mc:Choice>
        <mc:Fallback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5C6FB399-7316-43DB-8D4C-134A59F95F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5401" y="1386080"/>
                <a:ext cx="2496738" cy="1068387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0033CC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3D5864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44220" y="1614170"/>
            <a:ext cx="5276215" cy="22771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44220" y="4058285"/>
            <a:ext cx="5276215" cy="22771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97535" y="705485"/>
            <a:ext cx="31305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>
                <a:solidFill>
                  <a:schemeClr val="bg1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目录</a:t>
            </a:r>
            <a:r>
              <a:rPr lang="en-US" altLang="zh-CN" sz="4000" b="1" dirty="0">
                <a:solidFill>
                  <a:schemeClr val="bg1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/</a:t>
            </a:r>
            <a:r>
              <a:rPr lang="en-US" altLang="zh-CN" sz="2800" dirty="0">
                <a:solidFill>
                  <a:schemeClr val="bg1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Contents</a:t>
            </a:r>
          </a:p>
        </p:txBody>
      </p:sp>
      <p:sp>
        <p:nvSpPr>
          <p:cNvPr id="7" name="矩形 6"/>
          <p:cNvSpPr/>
          <p:nvPr/>
        </p:nvSpPr>
        <p:spPr>
          <a:xfrm>
            <a:off x="6153784" y="1606960"/>
            <a:ext cx="5276215" cy="22771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153785" y="4058285"/>
            <a:ext cx="5276215" cy="22771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1065530" y="2345055"/>
            <a:ext cx="816610" cy="816610"/>
            <a:chOff x="8464" y="2877"/>
            <a:chExt cx="2411" cy="2411"/>
          </a:xfrm>
        </p:grpSpPr>
        <p:grpSp>
          <p:nvGrpSpPr>
            <p:cNvPr id="12" name="组合 11"/>
            <p:cNvGrpSpPr/>
            <p:nvPr/>
          </p:nvGrpSpPr>
          <p:grpSpPr>
            <a:xfrm>
              <a:off x="8464" y="2877"/>
              <a:ext cx="2411" cy="2411"/>
              <a:chOff x="8464" y="2877"/>
              <a:chExt cx="2411" cy="2411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8464" y="2877"/>
                <a:ext cx="2411" cy="2411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8663" y="3076"/>
                <a:ext cx="2014" cy="201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8857" y="3403"/>
              <a:ext cx="1630" cy="1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475095" y="2344420"/>
            <a:ext cx="816610" cy="816610"/>
            <a:chOff x="8464" y="2877"/>
            <a:chExt cx="2411" cy="2411"/>
          </a:xfrm>
        </p:grpSpPr>
        <p:grpSp>
          <p:nvGrpSpPr>
            <p:cNvPr id="19" name="组合 18"/>
            <p:cNvGrpSpPr/>
            <p:nvPr/>
          </p:nvGrpSpPr>
          <p:grpSpPr>
            <a:xfrm>
              <a:off x="8464" y="2877"/>
              <a:ext cx="2411" cy="2411"/>
              <a:chOff x="8464" y="2877"/>
              <a:chExt cx="2411" cy="2411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8464" y="2877"/>
                <a:ext cx="2411" cy="2411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8663" y="3076"/>
                <a:ext cx="2014" cy="201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8857" y="3403"/>
              <a:ext cx="1630" cy="1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7444105" y="2540359"/>
            <a:ext cx="332422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技术路线与模块设计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1066800" y="4788535"/>
            <a:ext cx="816610" cy="816610"/>
            <a:chOff x="8464" y="2877"/>
            <a:chExt cx="2411" cy="2411"/>
          </a:xfrm>
        </p:grpSpPr>
        <p:grpSp>
          <p:nvGrpSpPr>
            <p:cNvPr id="26" name="组合 25"/>
            <p:cNvGrpSpPr/>
            <p:nvPr/>
          </p:nvGrpSpPr>
          <p:grpSpPr>
            <a:xfrm>
              <a:off x="8464" y="2877"/>
              <a:ext cx="2411" cy="2411"/>
              <a:chOff x="8464" y="2877"/>
              <a:chExt cx="2411" cy="2411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8464" y="2877"/>
                <a:ext cx="2411" cy="2411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8663" y="3076"/>
                <a:ext cx="2014" cy="201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8857" y="3403"/>
              <a:ext cx="1630" cy="1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1936182" y="4983839"/>
            <a:ext cx="373899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全链条系统仿真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6476365" y="4787900"/>
            <a:ext cx="816610" cy="816610"/>
            <a:chOff x="8464" y="2877"/>
            <a:chExt cx="2411" cy="2411"/>
          </a:xfrm>
        </p:grpSpPr>
        <p:grpSp>
          <p:nvGrpSpPr>
            <p:cNvPr id="33" name="组合 32"/>
            <p:cNvGrpSpPr/>
            <p:nvPr/>
          </p:nvGrpSpPr>
          <p:grpSpPr>
            <a:xfrm>
              <a:off x="8464" y="2877"/>
              <a:ext cx="2411" cy="2411"/>
              <a:chOff x="8464" y="2877"/>
              <a:chExt cx="2411" cy="2411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8464" y="2877"/>
                <a:ext cx="2411" cy="2411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8663" y="3076"/>
                <a:ext cx="2014" cy="201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8857" y="3403"/>
              <a:ext cx="1630" cy="1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7426325" y="4967252"/>
            <a:ext cx="3404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低位宽联合优化新方案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1945308" y="2540359"/>
            <a:ext cx="3612913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项目背景与实施逻辑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01034" y="726586"/>
            <a:ext cx="10661650" cy="54698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01034" y="599179"/>
            <a:ext cx="3169920" cy="5469255"/>
          </a:xfrm>
          <a:prstGeom prst="rect">
            <a:avLst/>
          </a:prstGeom>
          <a:solidFill>
            <a:srgbClr val="3D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9924714" y="4531099"/>
            <a:ext cx="1537970" cy="1537970"/>
            <a:chOff x="15573" y="6825"/>
            <a:chExt cx="2422" cy="2422"/>
          </a:xfrm>
        </p:grpSpPr>
        <p:sp>
          <p:nvSpPr>
            <p:cNvPr id="6" name="直角三角形 5"/>
            <p:cNvSpPr/>
            <p:nvPr/>
          </p:nvSpPr>
          <p:spPr>
            <a:xfrm flipH="1">
              <a:off x="15573" y="6825"/>
              <a:ext cx="2422" cy="2422"/>
            </a:xfrm>
            <a:prstGeom prst="rtTriangle">
              <a:avLst/>
            </a:prstGeom>
            <a:solidFill>
              <a:srgbClr val="3D586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 flipH="1">
              <a:off x="16017" y="7268"/>
              <a:ext cx="1978" cy="197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直角三角形 3"/>
            <p:cNvSpPr/>
            <p:nvPr/>
          </p:nvSpPr>
          <p:spPr>
            <a:xfrm flipH="1">
              <a:off x="16439" y="7690"/>
              <a:ext cx="1556" cy="1556"/>
            </a:xfrm>
            <a:prstGeom prst="rtTriangle">
              <a:avLst/>
            </a:prstGeom>
            <a:solidFill>
              <a:srgbClr val="3D586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074209" y="2808344"/>
            <a:ext cx="188785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087544" y="2502214"/>
            <a:ext cx="1887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lnSpc>
                <a:spcPct val="10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PART THREE</a:t>
            </a:r>
          </a:p>
        </p:txBody>
      </p:sp>
      <p:sp>
        <p:nvSpPr>
          <p:cNvPr id="21" name="椭圆 20"/>
          <p:cNvSpPr/>
          <p:nvPr/>
        </p:nvSpPr>
        <p:spPr>
          <a:xfrm>
            <a:off x="11020724" y="784499"/>
            <a:ext cx="207010" cy="207010"/>
          </a:xfrm>
          <a:prstGeom prst="ellipse">
            <a:avLst/>
          </a:prstGeom>
          <a:solidFill>
            <a:srgbClr val="3D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4267819" y="3300200"/>
            <a:ext cx="69440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全链条系统仿真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A60BEF2C-D647-4B4D-B42F-9294A18F7A0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8" r="1668" b="2247"/>
          <a:stretch/>
        </p:blipFill>
        <p:spPr bwMode="auto">
          <a:xfrm>
            <a:off x="7825740" y="893842"/>
            <a:ext cx="3316723" cy="2610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FA7D6EF-531D-44FB-AD76-60B66819FB93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5" r="2688" b="1565"/>
          <a:stretch/>
        </p:blipFill>
        <p:spPr bwMode="auto">
          <a:xfrm>
            <a:off x="4366261" y="919177"/>
            <a:ext cx="3316723" cy="2528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61BFC4-96DB-4121-80DF-225BC1488B49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6" t="4140" r="8183" b="2525"/>
          <a:stretch/>
        </p:blipFill>
        <p:spPr bwMode="auto">
          <a:xfrm>
            <a:off x="802685" y="911339"/>
            <a:ext cx="3316722" cy="25445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EFP SVD &amp; EFP SVD+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可变精度</a:t>
            </a:r>
          </a:p>
        </p:txBody>
      </p:sp>
      <p:graphicFrame>
        <p:nvGraphicFramePr>
          <p:cNvPr id="10" name="表格 19">
            <a:extLst>
              <a:ext uri="{FF2B5EF4-FFF2-40B4-BE49-F238E27FC236}">
                <a16:creationId xmlns:a16="http://schemas.microsoft.com/office/drawing/2014/main" id="{21CCFD2E-D56C-43F6-A39D-C117A21B0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446528"/>
              </p:ext>
            </p:extLst>
          </p:nvPr>
        </p:nvGraphicFramePr>
        <p:xfrm>
          <a:off x="575125" y="3622418"/>
          <a:ext cx="10855861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6979">
                  <a:extLst>
                    <a:ext uri="{9D8B030D-6E8A-4147-A177-3AD203B41FA5}">
                      <a16:colId xmlns:a16="http://schemas.microsoft.com/office/drawing/2014/main" val="4127816339"/>
                    </a:ext>
                  </a:extLst>
                </a:gridCol>
                <a:gridCol w="1274126">
                  <a:extLst>
                    <a:ext uri="{9D8B030D-6E8A-4147-A177-3AD203B41FA5}">
                      <a16:colId xmlns:a16="http://schemas.microsoft.com/office/drawing/2014/main" val="1879507730"/>
                    </a:ext>
                  </a:extLst>
                </a:gridCol>
                <a:gridCol w="1274126">
                  <a:extLst>
                    <a:ext uri="{9D8B030D-6E8A-4147-A177-3AD203B41FA5}">
                      <a16:colId xmlns:a16="http://schemas.microsoft.com/office/drawing/2014/main" val="4145405293"/>
                    </a:ext>
                  </a:extLst>
                </a:gridCol>
                <a:gridCol w="1274126">
                  <a:extLst>
                    <a:ext uri="{9D8B030D-6E8A-4147-A177-3AD203B41FA5}">
                      <a16:colId xmlns:a16="http://schemas.microsoft.com/office/drawing/2014/main" val="1044841697"/>
                    </a:ext>
                  </a:extLst>
                </a:gridCol>
                <a:gridCol w="1274126">
                  <a:extLst>
                    <a:ext uri="{9D8B030D-6E8A-4147-A177-3AD203B41FA5}">
                      <a16:colId xmlns:a16="http://schemas.microsoft.com/office/drawing/2014/main" val="3180013491"/>
                    </a:ext>
                  </a:extLst>
                </a:gridCol>
                <a:gridCol w="1274126">
                  <a:extLst>
                    <a:ext uri="{9D8B030D-6E8A-4147-A177-3AD203B41FA5}">
                      <a16:colId xmlns:a16="http://schemas.microsoft.com/office/drawing/2014/main" val="3567962439"/>
                    </a:ext>
                  </a:extLst>
                </a:gridCol>
                <a:gridCol w="1274126">
                  <a:extLst>
                    <a:ext uri="{9D8B030D-6E8A-4147-A177-3AD203B41FA5}">
                      <a16:colId xmlns:a16="http://schemas.microsoft.com/office/drawing/2014/main" val="2030139610"/>
                    </a:ext>
                  </a:extLst>
                </a:gridCol>
                <a:gridCol w="1274126">
                  <a:extLst>
                    <a:ext uri="{9D8B030D-6E8A-4147-A177-3AD203B41FA5}">
                      <a16:colId xmlns:a16="http://schemas.microsoft.com/office/drawing/2014/main" val="31369215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FP16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EFP M10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EFP M7.6</a:t>
                      </a:r>
                      <a:endParaRPr lang="zh-CN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EFP M8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EFP M7.2</a:t>
                      </a:r>
                      <a:endParaRPr lang="zh-CN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EFP M6.6</a:t>
                      </a:r>
                      <a:endParaRPr lang="zh-CN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EFP M7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53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CDL-B 1</a:t>
                      </a:r>
                      <a:r>
                        <a:rPr lang="zh-CN" altLang="en-US" sz="1600" b="1" dirty="0"/>
                        <a:t>流 </a:t>
                      </a:r>
                      <a:r>
                        <a:rPr lang="en-US" altLang="zh-CN" sz="1600" b="1" dirty="0"/>
                        <a:t>128×4</a:t>
                      </a:r>
                      <a:endParaRPr lang="zh-CN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1.28dB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0.41dB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0.69dB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0.95dB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1.20dB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1.43dB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1.63dB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8528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/>
                        <a:t>CDL-B 2</a:t>
                      </a:r>
                      <a:r>
                        <a:rPr lang="zh-CN" altLang="en-US" sz="1600" b="1" dirty="0"/>
                        <a:t>流 </a:t>
                      </a:r>
                      <a:r>
                        <a:rPr lang="en-US" altLang="zh-CN" sz="1600" b="1" dirty="0"/>
                        <a:t>128×4</a:t>
                      </a:r>
                      <a:endParaRPr lang="zh-CN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4.64dB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0.97dB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1.19dB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1.41dB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1.57dB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1.72dB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1.87dB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1120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/>
                        <a:t>CDL-B 1</a:t>
                      </a:r>
                      <a:r>
                        <a:rPr lang="zh-CN" altLang="en-US" sz="1600" b="1" dirty="0"/>
                        <a:t>流 </a:t>
                      </a:r>
                      <a:r>
                        <a:rPr lang="en-US" altLang="zh-CN" sz="1600" b="1" dirty="0"/>
                        <a:t>256×8</a:t>
                      </a:r>
                      <a:endParaRPr lang="zh-CN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2.84dB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1.58dB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1.96dB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2.30dB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2.53dB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2.74dB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2.94dB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7616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/>
                        <a:t>CDL-B 2</a:t>
                      </a:r>
                      <a:r>
                        <a:rPr lang="zh-CN" altLang="en-US" sz="1600" b="1" dirty="0"/>
                        <a:t>流 </a:t>
                      </a:r>
                      <a:r>
                        <a:rPr lang="en-US" altLang="zh-CN" sz="1600" b="1" dirty="0"/>
                        <a:t>256×8</a:t>
                      </a:r>
                      <a:endParaRPr lang="zh-CN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3.66dB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1.60dB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1.91dB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2.19dB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2.37dB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2.55dB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2.71dB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772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/>
                        <a:t>CDL-B 4</a:t>
                      </a:r>
                      <a:r>
                        <a:rPr lang="zh-CN" altLang="en-US" sz="1600" b="1" dirty="0"/>
                        <a:t>流 </a:t>
                      </a:r>
                      <a:r>
                        <a:rPr lang="en-US" altLang="zh-CN" sz="1600" b="1" dirty="0"/>
                        <a:t>256×8</a:t>
                      </a:r>
                      <a:endParaRPr lang="zh-CN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9.00dB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1.95dB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2.37dB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2.74dB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2.91dB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3.07dB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3.22dB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3546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/>
                        <a:t>CDL-D 1</a:t>
                      </a:r>
                      <a:r>
                        <a:rPr lang="zh-CN" altLang="en-US" sz="1600" b="1" dirty="0"/>
                        <a:t>流 </a:t>
                      </a:r>
                      <a:r>
                        <a:rPr lang="en-US" altLang="zh-CN" sz="1600" b="1" dirty="0"/>
                        <a:t>128×4</a:t>
                      </a:r>
                      <a:endParaRPr lang="zh-CN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1.37dB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0.56dB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1.07dB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1.51dB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1.91dB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2.27dB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2.61dB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8989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/>
                        <a:t>CDL-D 1</a:t>
                      </a:r>
                      <a:r>
                        <a:rPr lang="zh-CN" altLang="en-US" sz="1600" b="1" dirty="0"/>
                        <a:t>流 </a:t>
                      </a:r>
                      <a:r>
                        <a:rPr lang="en-US" altLang="zh-CN" sz="1600" b="1" dirty="0"/>
                        <a:t>256×8</a:t>
                      </a:r>
                      <a:endParaRPr lang="zh-CN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3.56dB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1.11dB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1.53dB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1.89dB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2.12dB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2.32dB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2.52dB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304445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5BC6615-30C7-4574-994C-165ECF4C4655}"/>
                  </a:ext>
                </a:extLst>
              </p:cNvPr>
              <p:cNvSpPr txBox="1"/>
              <p:nvPr/>
            </p:nvSpPr>
            <p:spPr>
              <a:xfrm>
                <a:off x="3254869" y="3242976"/>
                <a:ext cx="7333139" cy="39253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just">
                  <a:lnSpc>
                    <a:spcPts val="2800"/>
                  </a:lnSpc>
                </a:pPr>
                <a:r>
                  <a:rPr lang="zh-CN" altLang="en-US" b="1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与基线的性能比较（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𝟏𝟎</m:t>
                    </m:r>
                    <m:func>
                      <m:funcPr>
                        <m:ctrlPr>
                          <a:rPr lang="en-US" altLang="zh-CN" b="1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𝐥𝐨𝐠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𝟏𝟎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altLang="zh-CN" b="1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en-US" altLang="zh-CN" b="1" i="1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</m:ctrlPr>
                              </m:fPr>
                              <m:num>
                                <m:r>
                                  <a:rPr lang="en-US" altLang="zh-CN" b="1" i="1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  <m:t>𝒑𝒓𝒐𝒑𝒐𝒔𝒆𝒅</m:t>
                                </m:r>
                              </m:num>
                              <m:den>
                                <m:r>
                                  <a:rPr lang="en-US" altLang="zh-CN" b="1" i="1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  <m:t>𝒃𝒂𝒔𝒆𝒍𝒊𝒏𝒆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zh-CN" altLang="en-US" b="1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）</a:t>
                </a:r>
                <a:endParaRPr lang="en-US" altLang="zh-CN" b="1" dirty="0">
                  <a:solidFill>
                    <a:srgbClr val="0033CC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5BC6615-30C7-4574-994C-165ECF4C4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869" y="3242976"/>
                <a:ext cx="7333139" cy="392538"/>
              </a:xfrm>
              <a:prstGeom prst="rect">
                <a:avLst/>
              </a:prstGeom>
              <a:blipFill>
                <a:blip r:embed="rId6"/>
                <a:stretch>
                  <a:fillRect l="-748" t="-96875" b="-1765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B6E8B506-5D14-43B5-BFDD-E3769CFF6238}"/>
              </a:ext>
            </a:extLst>
          </p:cNvPr>
          <p:cNvSpPr txBox="1"/>
          <p:nvPr/>
        </p:nvSpPr>
        <p:spPr>
          <a:xfrm>
            <a:off x="488665" y="6468773"/>
            <a:ext cx="11737809" cy="3726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rgbClr val="FF2525"/>
                </a:solidFill>
                <a:sym typeface="+mn-ea"/>
              </a:rPr>
              <a:t>说明：</a:t>
            </a:r>
            <a:r>
              <a:rPr lang="en-US" altLang="zh-CN" sz="1600" b="1" dirty="0">
                <a:solidFill>
                  <a:srgbClr val="FF2525"/>
                </a:solidFill>
                <a:sym typeface="+mn-ea"/>
              </a:rPr>
              <a:t>1</a:t>
            </a:r>
            <a:r>
              <a:rPr lang="zh-CN" altLang="en-US" sz="1600" b="1" dirty="0">
                <a:solidFill>
                  <a:srgbClr val="FF2525"/>
                </a:solidFill>
                <a:sym typeface="+mn-ea"/>
              </a:rPr>
              <a:t>、</a:t>
            </a:r>
            <a:r>
              <a:rPr lang="en-US" altLang="zh-CN" sz="1600" b="1" dirty="0">
                <a:solidFill>
                  <a:srgbClr val="FF2525"/>
                </a:solidFill>
                <a:sym typeface="+mn-ea"/>
              </a:rPr>
              <a:t>EFP16</a:t>
            </a:r>
            <a:r>
              <a:rPr lang="zh-CN" altLang="en-US" sz="1600" b="1" dirty="0">
                <a:solidFill>
                  <a:srgbClr val="FF2525"/>
                </a:solidFill>
                <a:sym typeface="+mn-ea"/>
              </a:rPr>
              <a:t>方案显著优于传统的</a:t>
            </a:r>
            <a:r>
              <a:rPr lang="en-US" altLang="zh-CN" sz="1600" b="1" dirty="0">
                <a:solidFill>
                  <a:srgbClr val="FF2525"/>
                </a:solidFill>
                <a:sym typeface="+mn-ea"/>
              </a:rPr>
              <a:t>FP16</a:t>
            </a:r>
            <a:r>
              <a:rPr lang="zh-CN" altLang="en-US" sz="1600" b="1" dirty="0">
                <a:solidFill>
                  <a:srgbClr val="FF2525"/>
                </a:solidFill>
                <a:sym typeface="+mn-ea"/>
              </a:rPr>
              <a:t>方案；</a:t>
            </a:r>
            <a:r>
              <a:rPr lang="en-US" altLang="zh-CN" sz="1600" b="1" dirty="0">
                <a:solidFill>
                  <a:srgbClr val="FF2525"/>
                </a:solidFill>
                <a:sym typeface="+mn-ea"/>
              </a:rPr>
              <a:t>2</a:t>
            </a:r>
            <a:r>
              <a:rPr lang="zh-CN" altLang="en-US" sz="1600" b="1" dirty="0">
                <a:solidFill>
                  <a:srgbClr val="FF2525"/>
                </a:solidFill>
                <a:sym typeface="+mn-ea"/>
              </a:rPr>
              <a:t>、可变精度方案可以在降低计算位宽的同时获得与</a:t>
            </a:r>
            <a:r>
              <a:rPr lang="en-US" altLang="zh-CN" sz="1600" b="1" dirty="0">
                <a:solidFill>
                  <a:srgbClr val="FF2525"/>
                </a:solidFill>
                <a:sym typeface="+mn-ea"/>
              </a:rPr>
              <a:t>EFP16</a:t>
            </a:r>
            <a:r>
              <a:rPr lang="zh-CN" altLang="en-US" sz="1600" b="1" dirty="0">
                <a:solidFill>
                  <a:srgbClr val="FF2525"/>
                </a:solidFill>
                <a:sym typeface="+mn-ea"/>
              </a:rPr>
              <a:t>相近的性能。</a:t>
            </a:r>
            <a:endParaRPr lang="en-US" altLang="zh-CN" sz="1600" dirty="0">
              <a:solidFill>
                <a:srgbClr val="FF2525"/>
              </a:solidFill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3185326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837217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>
              <a:spcBef>
                <a:spcPts val="1000"/>
              </a:spcBef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EFP SVD+</a:t>
            </a:r>
            <a:r>
              <a:rPr lang="zh-CN" altLang="en-US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功控 </a:t>
            </a:r>
            <a:r>
              <a:rPr lang="en-US" altLang="zh-CN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&amp;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EFP ADSSVD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71B412-86D4-4C30-BCEB-8628BAC10A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00" t="5037" r="13149" b="5710"/>
          <a:stretch/>
        </p:blipFill>
        <p:spPr>
          <a:xfrm>
            <a:off x="451685" y="933162"/>
            <a:ext cx="3482586" cy="3002598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7A51F15-5BF9-4A88-9493-17A37B83A1E3}"/>
              </a:ext>
            </a:extLst>
          </p:cNvPr>
          <p:cNvCxnSpPr>
            <a:cxnSpLocks/>
          </p:cNvCxnSpPr>
          <p:nvPr/>
        </p:nvCxnSpPr>
        <p:spPr>
          <a:xfrm>
            <a:off x="505460" y="3971985"/>
            <a:ext cx="11559655" cy="414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311BECC3-BF81-438C-BF15-92545D9BED57}"/>
              </a:ext>
            </a:extLst>
          </p:cNvPr>
          <p:cNvSpPr txBox="1"/>
          <p:nvPr/>
        </p:nvSpPr>
        <p:spPr>
          <a:xfrm>
            <a:off x="7687027" y="6119445"/>
            <a:ext cx="4258099" cy="7453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FF2525"/>
                </a:solidFill>
                <a:sym typeface="+mn-ea"/>
              </a:rPr>
              <a:t>由于信道秩较小的原因，无法做到优于基线的表现，但仍优于</a:t>
            </a:r>
            <a:r>
              <a:rPr lang="en-US" altLang="zh-CN" b="1" dirty="0">
                <a:solidFill>
                  <a:srgbClr val="FF2525"/>
                </a:solidFill>
                <a:sym typeface="+mn-ea"/>
              </a:rPr>
              <a:t>EFP16 SVD</a:t>
            </a:r>
            <a:r>
              <a:rPr lang="zh-CN" altLang="en-US" dirty="0">
                <a:solidFill>
                  <a:srgbClr val="FF2525"/>
                </a:solidFill>
                <a:sym typeface="+mn-ea"/>
              </a:rPr>
              <a:t>。</a:t>
            </a:r>
            <a:endParaRPr lang="en-US" altLang="zh-CN" sz="1800" dirty="0">
              <a:solidFill>
                <a:srgbClr val="FF2525"/>
              </a:solidFill>
              <a:sym typeface="+mn-ea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69C0C6D-F4AA-46F4-92C0-A12B20F19B0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05460" y="4036363"/>
            <a:ext cx="3401617" cy="278557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86535C9-7689-422D-8FE7-CE9785FE81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3006" y="4073752"/>
            <a:ext cx="3482587" cy="2784248"/>
          </a:xfrm>
          <a:prstGeom prst="rect">
            <a:avLst/>
          </a:prstGeom>
        </p:spPr>
      </p:pic>
      <p:graphicFrame>
        <p:nvGraphicFramePr>
          <p:cNvPr id="19" name="表格 19">
            <a:extLst>
              <a:ext uri="{FF2B5EF4-FFF2-40B4-BE49-F238E27FC236}">
                <a16:creationId xmlns:a16="http://schemas.microsoft.com/office/drawing/2014/main" id="{C4BDD443-52FC-4E65-82F1-025E08C2A1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300005"/>
              </p:ext>
            </p:extLst>
          </p:nvPr>
        </p:nvGraphicFramePr>
        <p:xfrm>
          <a:off x="7783539" y="1235067"/>
          <a:ext cx="4098971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6657">
                  <a:extLst>
                    <a:ext uri="{9D8B030D-6E8A-4147-A177-3AD203B41FA5}">
                      <a16:colId xmlns:a16="http://schemas.microsoft.com/office/drawing/2014/main" val="4127816339"/>
                    </a:ext>
                  </a:extLst>
                </a:gridCol>
                <a:gridCol w="1383242">
                  <a:extLst>
                    <a:ext uri="{9D8B030D-6E8A-4147-A177-3AD203B41FA5}">
                      <a16:colId xmlns:a16="http://schemas.microsoft.com/office/drawing/2014/main" val="2742923892"/>
                    </a:ext>
                  </a:extLst>
                </a:gridCol>
                <a:gridCol w="1509072">
                  <a:extLst>
                    <a:ext uri="{9D8B030D-6E8A-4147-A177-3AD203B41FA5}">
                      <a16:colId xmlns:a16="http://schemas.microsoft.com/office/drawing/2014/main" val="1879507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最小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BER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最小最大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MSE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53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CDL-B 2</a:t>
                      </a:r>
                      <a:r>
                        <a:rPr lang="zh-CN" altLang="en-US" sz="1400" b="1" dirty="0"/>
                        <a:t>流 </a:t>
                      </a:r>
                      <a:r>
                        <a:rPr lang="en-US" altLang="zh-CN" sz="1400" b="1" dirty="0"/>
                        <a:t>128×4</a:t>
                      </a:r>
                      <a:endParaRPr lang="zh-CN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-2.85dB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-3.18dB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8528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/>
                        <a:t>CDL-B 2</a:t>
                      </a:r>
                      <a:r>
                        <a:rPr lang="zh-CN" altLang="en-US" sz="1400" b="1" dirty="0"/>
                        <a:t>流 </a:t>
                      </a:r>
                      <a:r>
                        <a:rPr lang="en-US" altLang="zh-CN" sz="1400" b="1" dirty="0"/>
                        <a:t>256×8</a:t>
                      </a:r>
                      <a:endParaRPr lang="zh-CN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-1.65dB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-4.25dB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1120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/>
                        <a:t>CDL-B 4</a:t>
                      </a:r>
                      <a:r>
                        <a:rPr lang="zh-CN" altLang="en-US" sz="1400" b="1" dirty="0"/>
                        <a:t>流 </a:t>
                      </a:r>
                      <a:r>
                        <a:rPr lang="en-US" altLang="zh-CN" sz="1400" b="1" dirty="0"/>
                        <a:t>256×8</a:t>
                      </a:r>
                      <a:endParaRPr lang="zh-CN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-1.48dB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-2.98dB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7616372"/>
                  </a:ext>
                </a:extLst>
              </a:tr>
            </a:tbl>
          </a:graphicData>
        </a:graphic>
      </p:graphicFrame>
      <p:graphicFrame>
        <p:nvGraphicFramePr>
          <p:cNvPr id="22" name="表格 19">
            <a:extLst>
              <a:ext uri="{FF2B5EF4-FFF2-40B4-BE49-F238E27FC236}">
                <a16:creationId xmlns:a16="http://schemas.microsoft.com/office/drawing/2014/main" id="{35B174E9-1F7C-415E-BFA3-5D3918361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288421"/>
              </p:ext>
            </p:extLst>
          </p:nvPr>
        </p:nvGraphicFramePr>
        <p:xfrm>
          <a:off x="7783538" y="4367618"/>
          <a:ext cx="409897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6657">
                  <a:extLst>
                    <a:ext uri="{9D8B030D-6E8A-4147-A177-3AD203B41FA5}">
                      <a16:colId xmlns:a16="http://schemas.microsoft.com/office/drawing/2014/main" val="4127816339"/>
                    </a:ext>
                  </a:extLst>
                </a:gridCol>
                <a:gridCol w="1383242">
                  <a:extLst>
                    <a:ext uri="{9D8B030D-6E8A-4147-A177-3AD203B41FA5}">
                      <a16:colId xmlns:a16="http://schemas.microsoft.com/office/drawing/2014/main" val="2742923892"/>
                    </a:ext>
                  </a:extLst>
                </a:gridCol>
                <a:gridCol w="1509072">
                  <a:extLst>
                    <a:ext uri="{9D8B030D-6E8A-4147-A177-3AD203B41FA5}">
                      <a16:colId xmlns:a16="http://schemas.microsoft.com/office/drawing/2014/main" val="1879507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128×4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256×8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53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CDL-B 1</a:t>
                      </a:r>
                      <a:r>
                        <a:rPr lang="zh-CN" altLang="en-US" sz="1400" b="1" dirty="0"/>
                        <a:t>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0.06dB/-0.61dB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0.14dB/-0.75dB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8528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/>
                        <a:t>CDL-B 2</a:t>
                      </a:r>
                      <a:r>
                        <a:rPr lang="zh-CN" altLang="en-US" sz="1400" b="1" dirty="0"/>
                        <a:t>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0.36dB/-0.40dB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0.45dB/-0.38dB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1120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/>
                        <a:t>CDL-B 4</a:t>
                      </a:r>
                      <a:r>
                        <a:rPr lang="zh-CN" altLang="en-US" sz="1400" b="1" dirty="0"/>
                        <a:t>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/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0.85dB/-0.45dB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7616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/>
                        <a:t>CDL-D 1</a:t>
                      </a:r>
                      <a:r>
                        <a:rPr lang="zh-CN" altLang="en-US" sz="1400" b="1" dirty="0"/>
                        <a:t>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0.40dB/-1.12dB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0.33dB/-0.99dB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5444226"/>
                  </a:ext>
                </a:extLst>
              </a:tr>
            </a:tbl>
          </a:graphicData>
        </a:graphic>
      </p:graphicFrame>
      <p:pic>
        <p:nvPicPr>
          <p:cNvPr id="23" name="图片 22">
            <a:extLst>
              <a:ext uri="{FF2B5EF4-FFF2-40B4-BE49-F238E27FC236}">
                <a16:creationId xmlns:a16="http://schemas.microsoft.com/office/drawing/2014/main" id="{BF4F4249-CBFB-4784-839B-8FE8C1C302E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497" t="5641" r="12781" b="5573"/>
          <a:stretch/>
        </p:blipFill>
        <p:spPr>
          <a:xfrm>
            <a:off x="4064760" y="969386"/>
            <a:ext cx="3521737" cy="3002599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93FB4ADF-A3D3-4A26-A3C1-DEAF156009AF}"/>
              </a:ext>
            </a:extLst>
          </p:cNvPr>
          <p:cNvSpPr txBox="1"/>
          <p:nvPr/>
        </p:nvSpPr>
        <p:spPr>
          <a:xfrm>
            <a:off x="7716985" y="3092696"/>
            <a:ext cx="4165523" cy="7453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FF2525"/>
                </a:solidFill>
                <a:sym typeface="+mn-ea"/>
              </a:rPr>
              <a:t>两种功控优化后的性能均明显优于</a:t>
            </a:r>
            <a:r>
              <a:rPr lang="en-US" altLang="zh-CN" b="1" dirty="0">
                <a:solidFill>
                  <a:srgbClr val="FF2525"/>
                </a:solidFill>
                <a:sym typeface="+mn-ea"/>
              </a:rPr>
              <a:t>FP16</a:t>
            </a:r>
            <a:r>
              <a:rPr lang="zh-CN" altLang="en-US" b="1" dirty="0">
                <a:solidFill>
                  <a:srgbClr val="FF2525"/>
                </a:solidFill>
                <a:sym typeface="+mn-ea"/>
              </a:rPr>
              <a:t>，基线和</a:t>
            </a:r>
            <a:r>
              <a:rPr lang="en-US" altLang="zh-CN" b="1" dirty="0">
                <a:solidFill>
                  <a:srgbClr val="FF2525"/>
                </a:solidFill>
                <a:sym typeface="+mn-ea"/>
              </a:rPr>
              <a:t>EFP16</a:t>
            </a:r>
            <a:r>
              <a:rPr lang="zh-CN" altLang="en-US" b="1" dirty="0">
                <a:solidFill>
                  <a:srgbClr val="FF2525"/>
                </a:solidFill>
                <a:sym typeface="+mn-ea"/>
              </a:rPr>
              <a:t>，平均功率分配。</a:t>
            </a:r>
            <a:endParaRPr lang="en-US" altLang="zh-CN" sz="1800" dirty="0">
              <a:solidFill>
                <a:srgbClr val="FF2525"/>
              </a:solidFill>
              <a:sym typeface="+mn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417CC89-D11F-4FDD-A9D9-60C1E6F01E3C}"/>
              </a:ext>
            </a:extLst>
          </p:cNvPr>
          <p:cNvSpPr txBox="1"/>
          <p:nvPr/>
        </p:nvSpPr>
        <p:spPr>
          <a:xfrm>
            <a:off x="8809818" y="842529"/>
            <a:ext cx="2155362" cy="3925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ts val="2800"/>
              </a:lnSpc>
            </a:pPr>
            <a:r>
              <a:rPr lang="zh-CN" altLang="en-US" b="1" dirty="0">
                <a:solidFill>
                  <a:srgbClr val="0033CC"/>
                </a:solidFill>
                <a:sym typeface="+mn-ea"/>
              </a:rPr>
              <a:t>与基线的性能比较</a:t>
            </a:r>
            <a:endParaRPr lang="en-US" altLang="zh-CN" sz="1800" dirty="0">
              <a:solidFill>
                <a:srgbClr val="0033CC"/>
              </a:solidFill>
              <a:sym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385DCD1-40FA-447A-9542-3C4038297EAE}"/>
              </a:ext>
            </a:extLst>
          </p:cNvPr>
          <p:cNvSpPr txBox="1"/>
          <p:nvPr/>
        </p:nvSpPr>
        <p:spPr>
          <a:xfrm>
            <a:off x="8315108" y="3958495"/>
            <a:ext cx="3401617" cy="3925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ts val="2800"/>
              </a:lnSpc>
            </a:pPr>
            <a:r>
              <a:rPr lang="zh-CN" altLang="en-US" b="1" dirty="0">
                <a:solidFill>
                  <a:srgbClr val="0033CC"/>
                </a:solidFill>
                <a:sym typeface="+mn-ea"/>
              </a:rPr>
              <a:t>与基线</a:t>
            </a:r>
            <a:r>
              <a:rPr lang="en-US" altLang="zh-CN" b="1" dirty="0">
                <a:solidFill>
                  <a:srgbClr val="0033CC"/>
                </a:solidFill>
                <a:sym typeface="+mn-ea"/>
              </a:rPr>
              <a:t>/EFP16 SVD</a:t>
            </a:r>
            <a:r>
              <a:rPr lang="zh-CN" altLang="en-US" b="1" dirty="0">
                <a:solidFill>
                  <a:srgbClr val="0033CC"/>
                </a:solidFill>
                <a:sym typeface="+mn-ea"/>
              </a:rPr>
              <a:t>的性能比较</a:t>
            </a:r>
            <a:endParaRPr lang="en-US" altLang="zh-CN" sz="1800" dirty="0">
              <a:solidFill>
                <a:srgbClr val="0033CC"/>
              </a:solidFill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9015776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401200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zh-CN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EFP ZF &amp;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EFP ADSSVD+</a:t>
            </a:r>
            <a:r>
              <a:rPr lang="zh-CN" altLang="en-US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功控 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24E54E-753E-40A7-9F48-9A0CD2967B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31" t="6093" r="13481" b="5822"/>
          <a:stretch/>
        </p:blipFill>
        <p:spPr>
          <a:xfrm>
            <a:off x="591671" y="3788904"/>
            <a:ext cx="3578986" cy="3059322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7F273E7-10C4-45A7-AB0D-1A69DDB7F687}"/>
              </a:ext>
            </a:extLst>
          </p:cNvPr>
          <p:cNvCxnSpPr>
            <a:cxnSpLocks/>
          </p:cNvCxnSpPr>
          <p:nvPr/>
        </p:nvCxnSpPr>
        <p:spPr>
          <a:xfrm>
            <a:off x="505460" y="3740270"/>
            <a:ext cx="11559655" cy="414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F722A250-0E11-429C-8EFD-40A9220DFE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31" t="6154" r="13205" b="5641"/>
          <a:stretch/>
        </p:blipFill>
        <p:spPr>
          <a:xfrm>
            <a:off x="4280091" y="3786864"/>
            <a:ext cx="3578987" cy="3052776"/>
          </a:xfrm>
          <a:prstGeom prst="rect">
            <a:avLst/>
          </a:prstGeom>
        </p:spPr>
      </p:pic>
      <p:graphicFrame>
        <p:nvGraphicFramePr>
          <p:cNvPr id="12" name="表格 19">
            <a:extLst>
              <a:ext uri="{FF2B5EF4-FFF2-40B4-BE49-F238E27FC236}">
                <a16:creationId xmlns:a16="http://schemas.microsoft.com/office/drawing/2014/main" id="{1409F52D-7E0B-45FE-A05F-596B3A6FF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425270"/>
              </p:ext>
            </p:extLst>
          </p:nvPr>
        </p:nvGraphicFramePr>
        <p:xfrm>
          <a:off x="7947661" y="4086039"/>
          <a:ext cx="4098971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8259">
                  <a:extLst>
                    <a:ext uri="{9D8B030D-6E8A-4147-A177-3AD203B41FA5}">
                      <a16:colId xmlns:a16="http://schemas.microsoft.com/office/drawing/2014/main" val="4127816339"/>
                    </a:ext>
                  </a:extLst>
                </a:gridCol>
                <a:gridCol w="1364566">
                  <a:extLst>
                    <a:ext uri="{9D8B030D-6E8A-4147-A177-3AD203B41FA5}">
                      <a16:colId xmlns:a16="http://schemas.microsoft.com/office/drawing/2014/main" val="2742923892"/>
                    </a:ext>
                  </a:extLst>
                </a:gridCol>
                <a:gridCol w="1416146">
                  <a:extLst>
                    <a:ext uri="{9D8B030D-6E8A-4147-A177-3AD203B41FA5}">
                      <a16:colId xmlns:a16="http://schemas.microsoft.com/office/drawing/2014/main" val="1879507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CDL-B</a:t>
                      </a:r>
                    </a:p>
                    <a:p>
                      <a:pPr algn="ctr"/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128×4</a:t>
                      </a:r>
                      <a:r>
                        <a:rPr lang="zh-CN" altLang="en-US" sz="1400" b="1" dirty="0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zh-CN" altLang="en-US" sz="1400" b="1" dirty="0">
                          <a:solidFill>
                            <a:schemeClr val="tx1"/>
                          </a:solidFill>
                        </a:rPr>
                        <a:t>流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CDL-B</a:t>
                      </a:r>
                    </a:p>
                    <a:p>
                      <a:pPr algn="ctr"/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256×8</a:t>
                      </a:r>
                      <a:r>
                        <a:rPr lang="zh-CN" altLang="en-US" sz="1400" b="1" dirty="0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zh-CN" altLang="en-US" sz="1400" b="1" dirty="0">
                          <a:solidFill>
                            <a:schemeClr val="tx1"/>
                          </a:solidFill>
                        </a:rPr>
                        <a:t>流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53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ADSSVD</a:t>
                      </a:r>
                      <a:endParaRPr lang="zh-CN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0.36dB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0.45dB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8528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/>
                        <a:t>最小</a:t>
                      </a:r>
                      <a:r>
                        <a:rPr lang="en-US" altLang="zh-CN" sz="1400" b="1" dirty="0"/>
                        <a:t>BER</a:t>
                      </a:r>
                      <a:r>
                        <a:rPr lang="zh-CN" altLang="en-US" sz="1400" b="1" dirty="0"/>
                        <a:t>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-2.85dB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-1.48dB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1120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/>
                        <a:t>最小最大</a:t>
                      </a:r>
                      <a:r>
                        <a:rPr lang="en-US" altLang="zh-CN" sz="1400" b="1" dirty="0"/>
                        <a:t>MSE</a:t>
                      </a:r>
                      <a:endParaRPr lang="zh-CN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-3.18dB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-2.98dB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7616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/>
                        <a:t>ADSSVD</a:t>
                      </a:r>
                      <a:r>
                        <a:rPr lang="zh-CN" altLang="en-US" sz="1400" b="1" dirty="0"/>
                        <a:t>＋</a:t>
                      </a:r>
                      <a:endParaRPr lang="en-US" altLang="zh-CN" sz="1400" b="1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/>
                        <a:t>最小</a:t>
                      </a:r>
                      <a:r>
                        <a:rPr lang="en-US" altLang="zh-CN" sz="1400" b="1" dirty="0"/>
                        <a:t>BER</a:t>
                      </a:r>
                      <a:r>
                        <a:rPr lang="zh-CN" altLang="en-US" sz="1400" b="1" dirty="0"/>
                        <a:t>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-3.52dB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-2.24dB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544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/>
                        <a:t>ADSSVD</a:t>
                      </a:r>
                      <a:r>
                        <a:rPr lang="zh-CN" altLang="en-US" sz="1400" b="1" dirty="0"/>
                        <a:t>＋</a:t>
                      </a:r>
                      <a:endParaRPr lang="en-US" altLang="zh-CN" sz="1400" b="1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/>
                        <a:t>最小最大</a:t>
                      </a:r>
                      <a:r>
                        <a:rPr lang="en-US" altLang="zh-CN" sz="1400" b="1" dirty="0"/>
                        <a:t>MSE</a:t>
                      </a:r>
                      <a:endParaRPr lang="zh-CN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-3.99dB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-3.62dB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3298576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6572CA34-E957-409B-A13C-F7B26BBFC489}"/>
              </a:ext>
            </a:extLst>
          </p:cNvPr>
          <p:cNvSpPr txBox="1"/>
          <p:nvPr/>
        </p:nvSpPr>
        <p:spPr>
          <a:xfrm>
            <a:off x="8936426" y="3669885"/>
            <a:ext cx="2155362" cy="3925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ts val="2800"/>
              </a:lnSpc>
            </a:pPr>
            <a:r>
              <a:rPr lang="zh-CN" altLang="en-US" b="1" dirty="0">
                <a:solidFill>
                  <a:srgbClr val="0033CC"/>
                </a:solidFill>
                <a:sym typeface="+mn-ea"/>
              </a:rPr>
              <a:t>与基线的性能比较</a:t>
            </a:r>
            <a:endParaRPr lang="en-US" altLang="zh-CN" sz="1800" dirty="0">
              <a:solidFill>
                <a:srgbClr val="0033CC"/>
              </a:solidFill>
              <a:sym typeface="+mn-ea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FFDF6F5-95C0-4F58-8EDA-A5ECCF0AEFC1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" t="3477" r="8920"/>
          <a:stretch/>
        </p:blipFill>
        <p:spPr>
          <a:xfrm>
            <a:off x="667876" y="881300"/>
            <a:ext cx="3444855" cy="285178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0FB70E1-67BC-4BA4-8C15-63A408D6C1BD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9" t="2795" r="7901" b="1913"/>
          <a:stretch/>
        </p:blipFill>
        <p:spPr>
          <a:xfrm>
            <a:off x="4339602" y="866724"/>
            <a:ext cx="3600365" cy="2851781"/>
          </a:xfrm>
          <a:prstGeom prst="rect">
            <a:avLst/>
          </a:prstGeom>
        </p:spPr>
      </p:pic>
      <p:graphicFrame>
        <p:nvGraphicFramePr>
          <p:cNvPr id="16" name="表格 19">
            <a:extLst>
              <a:ext uri="{FF2B5EF4-FFF2-40B4-BE49-F238E27FC236}">
                <a16:creationId xmlns:a16="http://schemas.microsoft.com/office/drawing/2014/main" id="{727DDB68-0000-4A18-AF80-67F7B11653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249077"/>
              </p:ext>
            </p:extLst>
          </p:nvPr>
        </p:nvGraphicFramePr>
        <p:xfrm>
          <a:off x="7928351" y="1123358"/>
          <a:ext cx="4098971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6657">
                  <a:extLst>
                    <a:ext uri="{9D8B030D-6E8A-4147-A177-3AD203B41FA5}">
                      <a16:colId xmlns:a16="http://schemas.microsoft.com/office/drawing/2014/main" val="4127816339"/>
                    </a:ext>
                  </a:extLst>
                </a:gridCol>
                <a:gridCol w="1383242">
                  <a:extLst>
                    <a:ext uri="{9D8B030D-6E8A-4147-A177-3AD203B41FA5}">
                      <a16:colId xmlns:a16="http://schemas.microsoft.com/office/drawing/2014/main" val="2742923892"/>
                    </a:ext>
                  </a:extLst>
                </a:gridCol>
                <a:gridCol w="1509072">
                  <a:extLst>
                    <a:ext uri="{9D8B030D-6E8A-4147-A177-3AD203B41FA5}">
                      <a16:colId xmlns:a16="http://schemas.microsoft.com/office/drawing/2014/main" val="1879507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EFP16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FP16 (16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位计算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53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/>
                        <a:t>瑞利</a:t>
                      </a:r>
                      <a:r>
                        <a:rPr lang="en-US" altLang="zh-CN" sz="1400" b="1" dirty="0"/>
                        <a:t> 8</a:t>
                      </a:r>
                      <a:r>
                        <a:rPr lang="zh-CN" altLang="en-US" sz="1400" b="1" dirty="0"/>
                        <a:t>流 </a:t>
                      </a:r>
                      <a:r>
                        <a:rPr lang="en-US" altLang="zh-CN" sz="1400" b="1" dirty="0"/>
                        <a:t>64×8</a:t>
                      </a:r>
                      <a:endParaRPr lang="zh-CN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0.65dB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1.79dB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8528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/>
                        <a:t>瑞利</a:t>
                      </a:r>
                      <a:r>
                        <a:rPr lang="en-US" altLang="zh-CN" sz="1400" b="1" dirty="0"/>
                        <a:t> 4</a:t>
                      </a:r>
                      <a:r>
                        <a:rPr lang="zh-CN" altLang="en-US" sz="1400" b="1" dirty="0"/>
                        <a:t>流 </a:t>
                      </a:r>
                      <a:r>
                        <a:rPr lang="en-US" altLang="zh-CN" sz="1400" b="1" dirty="0"/>
                        <a:t>128×4</a:t>
                      </a:r>
                      <a:endParaRPr lang="zh-CN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0.43dB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1.66dB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1120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/>
                        <a:t>瑞利</a:t>
                      </a:r>
                      <a:r>
                        <a:rPr lang="en-US" altLang="zh-CN" sz="1400" b="1" dirty="0"/>
                        <a:t> 8</a:t>
                      </a:r>
                      <a:r>
                        <a:rPr lang="zh-CN" altLang="en-US" sz="1400" b="1" dirty="0"/>
                        <a:t>流 </a:t>
                      </a:r>
                      <a:r>
                        <a:rPr lang="en-US" altLang="zh-CN" sz="1400" b="1" dirty="0"/>
                        <a:t>256×8</a:t>
                      </a:r>
                      <a:endParaRPr lang="zh-CN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0.73dB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18.42dB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7616372"/>
                  </a:ext>
                </a:extLst>
              </a:tr>
            </a:tbl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76D5BAFD-ACD9-4A16-9AD0-B744D75BF8F5}"/>
              </a:ext>
            </a:extLst>
          </p:cNvPr>
          <p:cNvSpPr txBox="1"/>
          <p:nvPr/>
        </p:nvSpPr>
        <p:spPr>
          <a:xfrm>
            <a:off x="8795058" y="760460"/>
            <a:ext cx="2155362" cy="3925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ts val="2800"/>
              </a:lnSpc>
            </a:pPr>
            <a:r>
              <a:rPr lang="zh-CN" altLang="en-US" b="1" dirty="0">
                <a:solidFill>
                  <a:srgbClr val="0033CC"/>
                </a:solidFill>
                <a:sym typeface="+mn-ea"/>
              </a:rPr>
              <a:t>与基线的性能比较</a:t>
            </a:r>
            <a:endParaRPr lang="en-US" altLang="zh-CN" sz="1800" dirty="0">
              <a:solidFill>
                <a:srgbClr val="0033CC"/>
              </a:solidFill>
              <a:sym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C046ADA-0944-4D22-976F-1AC10A5AAEFF}"/>
              </a:ext>
            </a:extLst>
          </p:cNvPr>
          <p:cNvSpPr txBox="1"/>
          <p:nvPr/>
        </p:nvSpPr>
        <p:spPr>
          <a:xfrm>
            <a:off x="7824568" y="2980976"/>
            <a:ext cx="4165523" cy="7453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FF2525"/>
                </a:solidFill>
                <a:sym typeface="+mn-ea"/>
              </a:rPr>
              <a:t>EFP16</a:t>
            </a:r>
            <a:r>
              <a:rPr lang="zh-CN" altLang="en-US" b="1" dirty="0">
                <a:solidFill>
                  <a:srgbClr val="FF2525"/>
                </a:solidFill>
                <a:sym typeface="+mn-ea"/>
              </a:rPr>
              <a:t>虽然难以超过基线，但是明显优于传统的</a:t>
            </a:r>
            <a:r>
              <a:rPr lang="en-US" altLang="zh-CN" b="1" dirty="0">
                <a:solidFill>
                  <a:srgbClr val="FF2525"/>
                </a:solidFill>
                <a:sym typeface="+mn-ea"/>
              </a:rPr>
              <a:t>FP16</a:t>
            </a:r>
            <a:r>
              <a:rPr lang="zh-CN" altLang="en-US" b="1" dirty="0">
                <a:solidFill>
                  <a:srgbClr val="FF2525"/>
                </a:solidFill>
                <a:sym typeface="+mn-ea"/>
              </a:rPr>
              <a:t>（</a:t>
            </a:r>
            <a:r>
              <a:rPr lang="en-US" altLang="zh-CN" b="1" dirty="0">
                <a:solidFill>
                  <a:srgbClr val="FF2525"/>
                </a:solidFill>
                <a:sym typeface="+mn-ea"/>
              </a:rPr>
              <a:t>16</a:t>
            </a:r>
            <a:r>
              <a:rPr lang="zh-CN" altLang="en-US" b="1" dirty="0">
                <a:solidFill>
                  <a:srgbClr val="FF2525"/>
                </a:solidFill>
                <a:sym typeface="+mn-ea"/>
              </a:rPr>
              <a:t>位计算）方案。</a:t>
            </a:r>
            <a:endParaRPr lang="en-US" altLang="zh-CN" sz="1800" dirty="0">
              <a:solidFill>
                <a:srgbClr val="FF2525"/>
              </a:solidFill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4624108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EFP SVD+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可变精度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+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功控</a:t>
            </a:r>
          </a:p>
        </p:txBody>
      </p:sp>
      <p:graphicFrame>
        <p:nvGraphicFramePr>
          <p:cNvPr id="10" name="表格 19">
            <a:extLst>
              <a:ext uri="{FF2B5EF4-FFF2-40B4-BE49-F238E27FC236}">
                <a16:creationId xmlns:a16="http://schemas.microsoft.com/office/drawing/2014/main" id="{21CCFD2E-D56C-43F6-A39D-C117A21B0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299942"/>
              </p:ext>
            </p:extLst>
          </p:nvPr>
        </p:nvGraphicFramePr>
        <p:xfrm>
          <a:off x="190327" y="4259595"/>
          <a:ext cx="11833411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447">
                  <a:extLst>
                    <a:ext uri="{9D8B030D-6E8A-4147-A177-3AD203B41FA5}">
                      <a16:colId xmlns:a16="http://schemas.microsoft.com/office/drawing/2014/main" val="4127816339"/>
                    </a:ext>
                  </a:extLst>
                </a:gridCol>
                <a:gridCol w="826571">
                  <a:extLst>
                    <a:ext uri="{9D8B030D-6E8A-4147-A177-3AD203B41FA5}">
                      <a16:colId xmlns:a16="http://schemas.microsoft.com/office/drawing/2014/main" val="2742923892"/>
                    </a:ext>
                  </a:extLst>
                </a:gridCol>
                <a:gridCol w="901763">
                  <a:extLst>
                    <a:ext uri="{9D8B030D-6E8A-4147-A177-3AD203B41FA5}">
                      <a16:colId xmlns:a16="http://schemas.microsoft.com/office/drawing/2014/main" val="1879507730"/>
                    </a:ext>
                  </a:extLst>
                </a:gridCol>
                <a:gridCol w="901763">
                  <a:extLst>
                    <a:ext uri="{9D8B030D-6E8A-4147-A177-3AD203B41FA5}">
                      <a16:colId xmlns:a16="http://schemas.microsoft.com/office/drawing/2014/main" val="3850264958"/>
                    </a:ext>
                  </a:extLst>
                </a:gridCol>
                <a:gridCol w="901763">
                  <a:extLst>
                    <a:ext uri="{9D8B030D-6E8A-4147-A177-3AD203B41FA5}">
                      <a16:colId xmlns:a16="http://schemas.microsoft.com/office/drawing/2014/main" val="2730928264"/>
                    </a:ext>
                  </a:extLst>
                </a:gridCol>
                <a:gridCol w="901763">
                  <a:extLst>
                    <a:ext uri="{9D8B030D-6E8A-4147-A177-3AD203B41FA5}">
                      <a16:colId xmlns:a16="http://schemas.microsoft.com/office/drawing/2014/main" val="3745806908"/>
                    </a:ext>
                  </a:extLst>
                </a:gridCol>
                <a:gridCol w="901763">
                  <a:extLst>
                    <a:ext uri="{9D8B030D-6E8A-4147-A177-3AD203B41FA5}">
                      <a16:colId xmlns:a16="http://schemas.microsoft.com/office/drawing/2014/main" val="1536440922"/>
                    </a:ext>
                  </a:extLst>
                </a:gridCol>
                <a:gridCol w="901763">
                  <a:extLst>
                    <a:ext uri="{9D8B030D-6E8A-4147-A177-3AD203B41FA5}">
                      <a16:colId xmlns:a16="http://schemas.microsoft.com/office/drawing/2014/main" val="2053024264"/>
                    </a:ext>
                  </a:extLst>
                </a:gridCol>
                <a:gridCol w="901763">
                  <a:extLst>
                    <a:ext uri="{9D8B030D-6E8A-4147-A177-3AD203B41FA5}">
                      <a16:colId xmlns:a16="http://schemas.microsoft.com/office/drawing/2014/main" val="4037026698"/>
                    </a:ext>
                  </a:extLst>
                </a:gridCol>
                <a:gridCol w="901763">
                  <a:extLst>
                    <a:ext uri="{9D8B030D-6E8A-4147-A177-3AD203B41FA5}">
                      <a16:colId xmlns:a16="http://schemas.microsoft.com/office/drawing/2014/main" val="76766680"/>
                    </a:ext>
                  </a:extLst>
                </a:gridCol>
                <a:gridCol w="901763">
                  <a:extLst>
                    <a:ext uri="{9D8B030D-6E8A-4147-A177-3AD203B41FA5}">
                      <a16:colId xmlns:a16="http://schemas.microsoft.com/office/drawing/2014/main" val="4279174602"/>
                    </a:ext>
                  </a:extLst>
                </a:gridCol>
                <a:gridCol w="901763">
                  <a:extLst>
                    <a:ext uri="{9D8B030D-6E8A-4147-A177-3AD203B41FA5}">
                      <a16:colId xmlns:a16="http://schemas.microsoft.com/office/drawing/2014/main" val="2447945427"/>
                    </a:ext>
                  </a:extLst>
                </a:gridCol>
                <a:gridCol w="901763">
                  <a:extLst>
                    <a:ext uri="{9D8B030D-6E8A-4147-A177-3AD203B41FA5}">
                      <a16:colId xmlns:a16="http://schemas.microsoft.com/office/drawing/2014/main" val="26029833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EFP M10</a:t>
                      </a:r>
                    </a:p>
                    <a:p>
                      <a:pPr algn="ctr"/>
                      <a:r>
                        <a:rPr lang="zh-CN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最小</a:t>
                      </a:r>
                      <a:r>
                        <a:rPr lang="en-US" altLang="zh-CN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BER</a:t>
                      </a:r>
                      <a:r>
                        <a:rPr lang="zh-CN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rgbClr val="FF2525"/>
                          </a:solidFill>
                        </a:rPr>
                        <a:t>EFP M7.6</a:t>
                      </a:r>
                    </a:p>
                    <a:p>
                      <a:pPr algn="ctr"/>
                      <a:r>
                        <a:rPr lang="zh-CN" altLang="en-US" sz="1200" b="1" dirty="0">
                          <a:solidFill>
                            <a:srgbClr val="FF2525"/>
                          </a:solidFill>
                        </a:rPr>
                        <a:t>最小</a:t>
                      </a:r>
                      <a:r>
                        <a:rPr lang="en-US" altLang="zh-CN" sz="1200" b="1" dirty="0">
                          <a:solidFill>
                            <a:srgbClr val="FF2525"/>
                          </a:solidFill>
                        </a:rPr>
                        <a:t>BER</a:t>
                      </a:r>
                      <a:r>
                        <a:rPr lang="zh-CN" altLang="en-US" sz="1200" b="1" dirty="0">
                          <a:solidFill>
                            <a:srgbClr val="FF2525"/>
                          </a:solidFill>
                        </a:rPr>
                        <a:t>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EFP M8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最小</a:t>
                      </a:r>
                      <a:r>
                        <a:rPr kumimoji="0" lang="en-US" altLang="zh-CN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BER</a:t>
                      </a:r>
                      <a:r>
                        <a:rPr kumimoji="0" lang="zh-CN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rgbClr val="FF2525"/>
                          </a:solidFill>
                        </a:rPr>
                        <a:t>EFP M7.2</a:t>
                      </a:r>
                    </a:p>
                    <a:p>
                      <a:pPr algn="ctr"/>
                      <a:r>
                        <a:rPr lang="zh-CN" altLang="en-US" sz="1200" b="1" dirty="0">
                          <a:solidFill>
                            <a:srgbClr val="FF2525"/>
                          </a:solidFill>
                        </a:rPr>
                        <a:t>最小</a:t>
                      </a:r>
                      <a:r>
                        <a:rPr lang="en-US" altLang="zh-CN" sz="1200" b="1" dirty="0">
                          <a:solidFill>
                            <a:srgbClr val="FF2525"/>
                          </a:solidFill>
                        </a:rPr>
                        <a:t>BER</a:t>
                      </a:r>
                      <a:r>
                        <a:rPr lang="zh-CN" altLang="en-US" sz="1200" b="1" dirty="0">
                          <a:solidFill>
                            <a:srgbClr val="FF2525"/>
                          </a:solidFill>
                        </a:rPr>
                        <a:t>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rgbClr val="FF2525"/>
                          </a:solidFill>
                        </a:rPr>
                        <a:t>EFP M6.6</a:t>
                      </a:r>
                    </a:p>
                    <a:p>
                      <a:pPr algn="ctr"/>
                      <a:r>
                        <a:rPr lang="zh-CN" altLang="en-US" sz="1200" b="1" dirty="0">
                          <a:solidFill>
                            <a:srgbClr val="FF2525"/>
                          </a:solidFill>
                        </a:rPr>
                        <a:t>最小</a:t>
                      </a:r>
                      <a:r>
                        <a:rPr lang="en-US" altLang="zh-CN" sz="1200" b="1" dirty="0">
                          <a:solidFill>
                            <a:srgbClr val="FF2525"/>
                          </a:solidFill>
                        </a:rPr>
                        <a:t>BER</a:t>
                      </a:r>
                      <a:r>
                        <a:rPr lang="zh-CN" altLang="en-US" sz="1200" b="1" dirty="0">
                          <a:solidFill>
                            <a:srgbClr val="FF2525"/>
                          </a:solidFill>
                        </a:rPr>
                        <a:t>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EFP M7</a:t>
                      </a:r>
                    </a:p>
                    <a:p>
                      <a:pPr algn="ctr"/>
                      <a:r>
                        <a:rPr lang="zh-CN" altLang="en-US" sz="1200" b="1" dirty="0">
                          <a:solidFill>
                            <a:schemeClr val="tx1"/>
                          </a:solidFill>
                        </a:rPr>
                        <a:t>最小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BER</a:t>
                      </a:r>
                      <a:r>
                        <a:rPr lang="zh-CN" altLang="en-US" sz="1200" b="1" dirty="0">
                          <a:solidFill>
                            <a:schemeClr val="tx1"/>
                          </a:solidFill>
                        </a:rPr>
                        <a:t>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EFP M10</a:t>
                      </a:r>
                    </a:p>
                    <a:p>
                      <a:pPr algn="ctr"/>
                      <a:r>
                        <a:rPr lang="zh-CN" altLang="en-US" sz="12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最小最大</a:t>
                      </a:r>
                      <a:r>
                        <a:rPr lang="en-US" altLang="zh-CN" sz="12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MSE</a:t>
                      </a:r>
                      <a:endParaRPr lang="zh-CN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rgbClr val="FF2525"/>
                          </a:solidFill>
                        </a:rPr>
                        <a:t>EFP M7.6</a:t>
                      </a:r>
                    </a:p>
                    <a:p>
                      <a:pPr algn="ctr"/>
                      <a:r>
                        <a:rPr lang="zh-CN" altLang="en-US" sz="1200" b="1" kern="1200" dirty="0">
                          <a:solidFill>
                            <a:srgbClr val="FF2525"/>
                          </a:solidFill>
                          <a:latin typeface="+mn-lt"/>
                          <a:ea typeface="+mn-ea"/>
                          <a:cs typeface="+mn-cs"/>
                        </a:rPr>
                        <a:t>最小最大</a:t>
                      </a:r>
                      <a:r>
                        <a:rPr lang="en-US" altLang="zh-CN" sz="1200" b="1" kern="1200" dirty="0">
                          <a:solidFill>
                            <a:srgbClr val="FF2525"/>
                          </a:solidFill>
                          <a:latin typeface="+mn-lt"/>
                          <a:ea typeface="+mn-ea"/>
                          <a:cs typeface="+mn-cs"/>
                        </a:rPr>
                        <a:t>MSE</a:t>
                      </a:r>
                      <a:endParaRPr lang="zh-CN" altLang="en-US" sz="1200" b="1" kern="1200" dirty="0">
                        <a:solidFill>
                          <a:srgbClr val="FF2525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EFP M8</a:t>
                      </a:r>
                    </a:p>
                    <a:p>
                      <a:pPr algn="ctr"/>
                      <a:r>
                        <a:rPr lang="zh-CN" altLang="en-US" sz="12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最小最大</a:t>
                      </a:r>
                      <a:r>
                        <a:rPr lang="en-US" altLang="zh-CN" sz="12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MSE</a:t>
                      </a:r>
                      <a:endParaRPr lang="zh-CN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>
                          <a:solidFill>
                            <a:srgbClr val="FF2525"/>
                          </a:solidFill>
                        </a:rPr>
                        <a:t>EFP M7.2</a:t>
                      </a:r>
                    </a:p>
                    <a:p>
                      <a:pPr algn="ctr"/>
                      <a:r>
                        <a:rPr lang="zh-CN" altLang="en-US" sz="1200" b="1" kern="1200">
                          <a:solidFill>
                            <a:srgbClr val="FF2525"/>
                          </a:solidFill>
                          <a:latin typeface="+mn-lt"/>
                          <a:ea typeface="+mn-ea"/>
                          <a:cs typeface="+mn-cs"/>
                        </a:rPr>
                        <a:t>最小最大</a:t>
                      </a:r>
                      <a:r>
                        <a:rPr lang="en-US" altLang="zh-CN" sz="1200" b="1" kern="1200">
                          <a:solidFill>
                            <a:srgbClr val="FF2525"/>
                          </a:solidFill>
                          <a:latin typeface="+mn-lt"/>
                          <a:ea typeface="+mn-ea"/>
                          <a:cs typeface="+mn-cs"/>
                        </a:rPr>
                        <a:t>MSE</a:t>
                      </a:r>
                      <a:endParaRPr lang="zh-CN" altLang="en-US" sz="1200" b="1" kern="1200" dirty="0">
                        <a:solidFill>
                          <a:srgbClr val="FF2525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rgbClr val="FF2525"/>
                          </a:solidFill>
                        </a:rPr>
                        <a:t>EFP M6.6</a:t>
                      </a:r>
                    </a:p>
                    <a:p>
                      <a:pPr algn="ctr"/>
                      <a:r>
                        <a:rPr lang="zh-CN" altLang="en-US" sz="1200" b="1" kern="1200" dirty="0">
                          <a:solidFill>
                            <a:srgbClr val="FF2525"/>
                          </a:solidFill>
                          <a:latin typeface="+mn-lt"/>
                          <a:ea typeface="+mn-ea"/>
                          <a:cs typeface="+mn-cs"/>
                        </a:rPr>
                        <a:t>最小最大</a:t>
                      </a:r>
                      <a:r>
                        <a:rPr lang="en-US" altLang="zh-CN" sz="1200" b="1" kern="1200" dirty="0">
                          <a:solidFill>
                            <a:srgbClr val="FF2525"/>
                          </a:solidFill>
                          <a:latin typeface="+mn-lt"/>
                          <a:ea typeface="+mn-ea"/>
                          <a:cs typeface="+mn-cs"/>
                        </a:rPr>
                        <a:t>MSE</a:t>
                      </a:r>
                      <a:endParaRPr lang="zh-CN" altLang="en-US" sz="1200" b="1" kern="1200" dirty="0">
                        <a:solidFill>
                          <a:srgbClr val="FF2525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EFP M7</a:t>
                      </a:r>
                    </a:p>
                    <a:p>
                      <a:pPr algn="ctr"/>
                      <a:r>
                        <a:rPr lang="zh-CN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最小最大</a:t>
                      </a:r>
                      <a:r>
                        <a:rPr lang="en-US" altLang="zh-CN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MSE</a:t>
                      </a:r>
                      <a:endParaRPr lang="zh-CN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53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/>
                        <a:t>CDL-B 2</a:t>
                      </a:r>
                      <a:r>
                        <a:rPr lang="zh-CN" altLang="en-US" sz="1400" b="1" dirty="0"/>
                        <a:t>流 </a:t>
                      </a:r>
                      <a:r>
                        <a:rPr lang="en-US" altLang="zh-CN" sz="1400" b="1" dirty="0"/>
                        <a:t>128×4</a:t>
                      </a:r>
                      <a:endParaRPr lang="zh-CN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-3.81dB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-3.55dB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-3.42dB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-3.29dB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-2.98dB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-2.63dB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-5.37dB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-5.00dB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-4.65dB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-4.47dB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-4.22dB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-4.04dB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1120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/>
                        <a:t>CDL-B 2</a:t>
                      </a:r>
                      <a:r>
                        <a:rPr lang="zh-CN" altLang="en-US" sz="1400" b="1" dirty="0"/>
                        <a:t>流 </a:t>
                      </a:r>
                      <a:r>
                        <a:rPr lang="en-US" altLang="zh-CN" sz="1400" b="1" dirty="0"/>
                        <a:t>256×8</a:t>
                      </a:r>
                      <a:endParaRPr lang="zh-CN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-2.70dB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-2.50dB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-2.12dB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-1.92dB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-1.73dB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-1.55dB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-7.58dB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-7.31dB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-7.06dB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-6.74dB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-6.36dB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-6.18dB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772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/>
                        <a:t>CDL-B 4</a:t>
                      </a:r>
                      <a:r>
                        <a:rPr lang="zh-CN" altLang="en-US" sz="1400" b="1" dirty="0"/>
                        <a:t>流 </a:t>
                      </a:r>
                      <a:r>
                        <a:rPr lang="en-US" altLang="zh-CN" sz="1400" b="1" dirty="0"/>
                        <a:t>256×8</a:t>
                      </a:r>
                      <a:endParaRPr lang="zh-CN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-1.82dB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-1.66dB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-1.51dB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-1.41dB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-1.32dB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-1.22dB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-5.50dB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-5.21dB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-4.95dB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-4.69dB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-4.45dB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-4.23dB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3546003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D5BC6615-30C7-4574-994C-165ECF4C4655}"/>
              </a:ext>
            </a:extLst>
          </p:cNvPr>
          <p:cNvSpPr txBox="1"/>
          <p:nvPr/>
        </p:nvSpPr>
        <p:spPr>
          <a:xfrm>
            <a:off x="4996806" y="3847053"/>
            <a:ext cx="3526568" cy="3925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ts val="2800"/>
              </a:lnSpc>
            </a:pPr>
            <a:r>
              <a:rPr lang="zh-CN" altLang="en-US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与基线的性能比较</a:t>
            </a:r>
            <a:endParaRPr lang="en-US" altLang="zh-CN" sz="1800" b="1" dirty="0">
              <a:solidFill>
                <a:srgbClr val="0033CC"/>
              </a:solidFill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73F90C-D18E-42F8-8E29-97B540F9664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38" y="887428"/>
            <a:ext cx="3665918" cy="301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214576-6C8F-4B99-BB16-938CA6B3F2C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339" y="859183"/>
            <a:ext cx="3716531" cy="3074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8A1C47E-DBA4-412C-A1C5-00DB27280B8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529" y="871598"/>
            <a:ext cx="3559306" cy="314183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978F718-568A-4A6E-9B0D-B2FA89021B53}"/>
              </a:ext>
            </a:extLst>
          </p:cNvPr>
          <p:cNvSpPr txBox="1"/>
          <p:nvPr/>
        </p:nvSpPr>
        <p:spPr>
          <a:xfrm>
            <a:off x="99739" y="6468773"/>
            <a:ext cx="11737809" cy="3726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rgbClr val="FF2525"/>
                </a:solidFill>
                <a:sym typeface="+mn-ea"/>
              </a:rPr>
              <a:t>再一次说明：</a:t>
            </a:r>
            <a:r>
              <a:rPr lang="en-US" altLang="zh-CN" sz="1600" b="1" dirty="0">
                <a:solidFill>
                  <a:srgbClr val="FF2525"/>
                </a:solidFill>
                <a:sym typeface="+mn-ea"/>
              </a:rPr>
              <a:t>1</a:t>
            </a:r>
            <a:r>
              <a:rPr lang="zh-CN" altLang="en-US" sz="1600" b="1" dirty="0">
                <a:solidFill>
                  <a:srgbClr val="FF2525"/>
                </a:solidFill>
                <a:sym typeface="+mn-ea"/>
              </a:rPr>
              <a:t>、可变精度方案可以在降低计算位宽的同时获得与</a:t>
            </a:r>
            <a:r>
              <a:rPr lang="en-US" altLang="zh-CN" sz="1600" b="1" dirty="0">
                <a:solidFill>
                  <a:srgbClr val="FF2525"/>
                </a:solidFill>
                <a:sym typeface="+mn-ea"/>
              </a:rPr>
              <a:t>EFP16</a:t>
            </a:r>
            <a:r>
              <a:rPr lang="zh-CN" altLang="en-US" sz="1600" b="1" dirty="0">
                <a:solidFill>
                  <a:srgbClr val="FF2525"/>
                </a:solidFill>
                <a:sym typeface="+mn-ea"/>
              </a:rPr>
              <a:t>相近的性能；</a:t>
            </a:r>
            <a:r>
              <a:rPr lang="en-US" altLang="zh-CN" sz="1600" b="1" dirty="0">
                <a:solidFill>
                  <a:srgbClr val="FF2525"/>
                </a:solidFill>
                <a:sym typeface="+mn-ea"/>
              </a:rPr>
              <a:t>2</a:t>
            </a:r>
            <a:r>
              <a:rPr lang="zh-CN" altLang="en-US" sz="1600" b="1" dirty="0">
                <a:solidFill>
                  <a:srgbClr val="FF2525"/>
                </a:solidFill>
                <a:sym typeface="+mn-ea"/>
              </a:rPr>
              <a:t>、功控优化可以获得显著的性能增益。</a:t>
            </a:r>
            <a:endParaRPr lang="en-US" altLang="zh-CN" sz="1600" dirty="0">
              <a:solidFill>
                <a:srgbClr val="FF2525"/>
              </a:solidFill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7968352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01034" y="726586"/>
            <a:ext cx="10661650" cy="54698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01034" y="599179"/>
            <a:ext cx="3169920" cy="5469255"/>
          </a:xfrm>
          <a:prstGeom prst="rect">
            <a:avLst/>
          </a:prstGeom>
          <a:solidFill>
            <a:srgbClr val="3D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9924714" y="4531099"/>
            <a:ext cx="1537970" cy="1537970"/>
            <a:chOff x="15573" y="6825"/>
            <a:chExt cx="2422" cy="2422"/>
          </a:xfrm>
        </p:grpSpPr>
        <p:sp>
          <p:nvSpPr>
            <p:cNvPr id="6" name="直角三角形 5"/>
            <p:cNvSpPr/>
            <p:nvPr/>
          </p:nvSpPr>
          <p:spPr>
            <a:xfrm flipH="1">
              <a:off x="15573" y="6825"/>
              <a:ext cx="2422" cy="2422"/>
            </a:xfrm>
            <a:prstGeom prst="rtTriangle">
              <a:avLst/>
            </a:prstGeom>
            <a:solidFill>
              <a:srgbClr val="3D586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 flipH="1">
              <a:off x="16017" y="7268"/>
              <a:ext cx="1978" cy="197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直角三角形 3"/>
            <p:cNvSpPr/>
            <p:nvPr/>
          </p:nvSpPr>
          <p:spPr>
            <a:xfrm flipH="1">
              <a:off x="16439" y="7690"/>
              <a:ext cx="1556" cy="1556"/>
            </a:xfrm>
            <a:prstGeom prst="rtTriangle">
              <a:avLst/>
            </a:prstGeom>
            <a:solidFill>
              <a:srgbClr val="3D586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074209" y="2808344"/>
            <a:ext cx="188785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087544" y="2502214"/>
            <a:ext cx="1887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lnSpc>
                <a:spcPct val="10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PART FOUR</a:t>
            </a:r>
          </a:p>
        </p:txBody>
      </p:sp>
      <p:sp>
        <p:nvSpPr>
          <p:cNvPr id="21" name="椭圆 20"/>
          <p:cNvSpPr/>
          <p:nvPr/>
        </p:nvSpPr>
        <p:spPr>
          <a:xfrm>
            <a:off x="11020724" y="784499"/>
            <a:ext cx="207010" cy="207010"/>
          </a:xfrm>
          <a:prstGeom prst="ellipse">
            <a:avLst/>
          </a:prstGeom>
          <a:solidFill>
            <a:srgbClr val="3D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4267819" y="3300200"/>
            <a:ext cx="69440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低位宽联合优化新方案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01034" y="599179"/>
            <a:ext cx="10661650" cy="54698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01034" y="599179"/>
            <a:ext cx="3169920" cy="5469255"/>
          </a:xfrm>
          <a:prstGeom prst="rect">
            <a:avLst/>
          </a:prstGeom>
          <a:solidFill>
            <a:srgbClr val="3D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9924714" y="4531099"/>
            <a:ext cx="1537970" cy="1537970"/>
            <a:chOff x="15573" y="6825"/>
            <a:chExt cx="2422" cy="2422"/>
          </a:xfrm>
        </p:grpSpPr>
        <p:sp>
          <p:nvSpPr>
            <p:cNvPr id="6" name="直角三角形 5"/>
            <p:cNvSpPr/>
            <p:nvPr/>
          </p:nvSpPr>
          <p:spPr>
            <a:xfrm flipH="1">
              <a:off x="15573" y="6825"/>
              <a:ext cx="2422" cy="2422"/>
            </a:xfrm>
            <a:prstGeom prst="rtTriangle">
              <a:avLst/>
            </a:prstGeom>
            <a:solidFill>
              <a:srgbClr val="3D586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 flipH="1">
              <a:off x="16017" y="7268"/>
              <a:ext cx="1978" cy="197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直角三角形 3"/>
            <p:cNvSpPr/>
            <p:nvPr/>
          </p:nvSpPr>
          <p:spPr>
            <a:xfrm flipH="1">
              <a:off x="16439" y="7690"/>
              <a:ext cx="1556" cy="1556"/>
            </a:xfrm>
            <a:prstGeom prst="rtTriangle">
              <a:avLst/>
            </a:prstGeom>
            <a:solidFill>
              <a:srgbClr val="3D586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074209" y="2808344"/>
            <a:ext cx="188785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087544" y="2502214"/>
            <a:ext cx="1887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lnSpc>
                <a:spcPct val="10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PART ONE</a:t>
            </a:r>
          </a:p>
        </p:txBody>
      </p:sp>
      <p:sp>
        <p:nvSpPr>
          <p:cNvPr id="17" name="矩形 16"/>
          <p:cNvSpPr/>
          <p:nvPr/>
        </p:nvSpPr>
        <p:spPr>
          <a:xfrm>
            <a:off x="4176834" y="3243967"/>
            <a:ext cx="69440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项目背景与实施逻辑</a:t>
            </a:r>
          </a:p>
        </p:txBody>
      </p:sp>
      <p:sp>
        <p:nvSpPr>
          <p:cNvPr id="21" name="椭圆 20"/>
          <p:cNvSpPr/>
          <p:nvPr/>
        </p:nvSpPr>
        <p:spPr>
          <a:xfrm>
            <a:off x="11020724" y="784499"/>
            <a:ext cx="207010" cy="207010"/>
          </a:xfrm>
          <a:prstGeom prst="ellipse">
            <a:avLst/>
          </a:prstGeom>
          <a:solidFill>
            <a:srgbClr val="3D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401200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R="0" indent="0" fontAlgn="auto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未来通信中通感算一体化</a:t>
            </a:r>
          </a:p>
        </p:txBody>
      </p:sp>
      <p:sp>
        <p:nvSpPr>
          <p:cNvPr id="20" name="灯片编号占位符 14"/>
          <p:cNvSpPr txBox="1"/>
          <p:nvPr/>
        </p:nvSpPr>
        <p:spPr>
          <a:xfrm>
            <a:off x="13233401" y="7467600"/>
            <a:ext cx="584198" cy="3048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070"/>
            <a:fld id="{81D60167-4931-47E6-BA6A-407CBD079E47}" type="slidenum">
              <a:rPr lang="en-US" altLang="zh-CN" sz="1400" b="1" spc="-1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</a:rPr>
              <a:t>4</a:t>
            </a:fld>
            <a:endParaRPr lang="zh-CN" altLang="en-US" sz="1400" b="1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  <a:cs typeface="Calibri" panose="020F0502020204030204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678" y="3226610"/>
            <a:ext cx="6350000" cy="2873498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407636" y="1025571"/>
            <a:ext cx="11981734" cy="49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 defTabSz="9144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spc="-17" dirty="0">
                <a:solidFill>
                  <a:srgbClr val="0033CC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通感算一体化网络是指同时具备</a:t>
            </a:r>
            <a:r>
              <a:rPr lang="zh-CN" altLang="en-US" sz="2000" b="1" spc="-17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物理数字空间感知</a:t>
            </a:r>
            <a:r>
              <a:rPr lang="zh-CN" altLang="en-US" sz="2000" b="1" spc="-17" dirty="0">
                <a:solidFill>
                  <a:srgbClr val="0033CC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、</a:t>
            </a:r>
            <a:r>
              <a:rPr lang="zh-CN" altLang="en-US" sz="2000" b="1" spc="-17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泛在智能通信</a:t>
            </a:r>
            <a:r>
              <a:rPr lang="zh-CN" altLang="en-US" sz="2000" b="1" spc="-17" dirty="0">
                <a:solidFill>
                  <a:srgbClr val="0033CC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与</a:t>
            </a:r>
            <a:r>
              <a:rPr lang="zh-CN" altLang="en-US" sz="2000" b="1" spc="-17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计算能力</a:t>
            </a:r>
            <a:r>
              <a:rPr lang="zh-CN" altLang="en-US" sz="2000" b="1" spc="-17" dirty="0">
                <a:solidFill>
                  <a:srgbClr val="0033CC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的网络。</a:t>
            </a:r>
            <a:endParaRPr lang="ja-JP" altLang="en-US" sz="2000" b="1" spc="-17" dirty="0">
              <a:solidFill>
                <a:srgbClr val="0033CC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540678" y="1803720"/>
            <a:ext cx="6921708" cy="1422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 defTabSz="9144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b="1" spc="-17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通信、计算辅助感知增强</a:t>
            </a:r>
            <a:endParaRPr lang="en-US" altLang="zh-CN" sz="2000" b="1" spc="-17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914400" lvl="1" indent="-457200" defTabSz="914400">
              <a:lnSpc>
                <a:spcPct val="150000"/>
              </a:lnSpc>
              <a:buFont typeface="+mj-ea"/>
              <a:buAutoNum type="circleNumDbPlain" startAt="2"/>
            </a:pPr>
            <a:r>
              <a:rPr lang="zh-CN" altLang="en-US" sz="2000" b="1" spc="-17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感知、计算辅助通信增强</a:t>
            </a:r>
            <a:endParaRPr lang="en-US" altLang="zh-CN" sz="2000" b="1" spc="-17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914400" lvl="1" indent="-457200" defTabSz="914400">
              <a:lnSpc>
                <a:spcPct val="150000"/>
              </a:lnSpc>
              <a:buFont typeface="+mj-ea"/>
              <a:buAutoNum type="circleNumDbPlain" startAt="2"/>
            </a:pPr>
            <a:r>
              <a:rPr lang="zh-CN" altLang="en-US" sz="2000" b="1" spc="-17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感知增强与通信增强进一步辅助计算增强</a:t>
            </a:r>
            <a:endParaRPr lang="en-US" altLang="zh-CN" sz="2000" b="1" spc="-17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67" y="2633977"/>
            <a:ext cx="4481102" cy="335280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407636" y="1829774"/>
            <a:ext cx="4596164" cy="49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 defTabSz="9144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spc="-17" dirty="0">
                <a:solidFill>
                  <a:srgbClr val="0033CC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通感算赋能的算力网络技术</a:t>
            </a:r>
            <a:endParaRPr lang="ja-JP" altLang="en-US" sz="2000" b="1" spc="-17" dirty="0">
              <a:solidFill>
                <a:srgbClr val="0033CC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0" y="6512558"/>
            <a:ext cx="11467846" cy="215444"/>
          </a:xfrm>
          <a:prstGeom prst="rect">
            <a:avLst/>
          </a:prstGeom>
        </p:spPr>
        <p:txBody>
          <a:bodyPr wrap="square" lIns="0" tIns="0" rIns="0" bIns="0" rtlCol="0" anchor="ctr" anchorCtr="1">
            <a:spAutoFit/>
          </a:bodyPr>
          <a:lstStyle/>
          <a:p>
            <a:pPr marL="13335">
              <a:buClr>
                <a:srgbClr val="C55A11"/>
              </a:buClr>
              <a:tabLst>
                <a:tab pos="404495" algn="l"/>
              </a:tabLst>
            </a:pPr>
            <a:r>
              <a:rPr lang="zh-CN" altLang="en-US" sz="1400" spc="-17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通感算一体化网络前沿报告，中国通信学会，</a:t>
            </a:r>
            <a:r>
              <a:rPr lang="en-US" altLang="zh-CN" sz="1400" spc="-17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https://www.china-cic.cn/upload/202202/24/57dba93bea4f494f9f5fc72a52f81468.pdf</a:t>
            </a:r>
            <a:endParaRPr lang="zh-CN" altLang="en-US" sz="1400" spc="-17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401200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>
              <a:spcBef>
                <a:spcPts val="1000"/>
              </a:spcBef>
            </a:pPr>
            <a:r>
              <a:rPr lang="zh-CN" altLang="en-US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移动算力网络</a:t>
            </a:r>
          </a:p>
        </p:txBody>
      </p:sp>
      <p:sp>
        <p:nvSpPr>
          <p:cNvPr id="20" name="灯片编号占位符 14"/>
          <p:cNvSpPr txBox="1"/>
          <p:nvPr/>
        </p:nvSpPr>
        <p:spPr>
          <a:xfrm>
            <a:off x="13233401" y="7467600"/>
            <a:ext cx="584198" cy="3048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070"/>
            <a:fld id="{81D60167-4931-47E6-BA6A-407CBD079E47}" type="slidenum">
              <a:rPr lang="en-US" altLang="zh-CN" sz="1400" b="1" spc="-1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</a:rPr>
              <a:t>5</a:t>
            </a:fld>
            <a:endParaRPr lang="zh-CN" altLang="en-US" sz="1400" b="1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  <a:cs typeface="Calibri" panose="020F0502020204030204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605" y="3005467"/>
            <a:ext cx="5975493" cy="343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355599" y="990600"/>
            <a:ext cx="10786013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 defTabSz="9144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spc="-17" dirty="0">
                <a:solidFill>
                  <a:srgbClr val="0033CC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移动算力网络是在</a:t>
            </a:r>
            <a:r>
              <a:rPr lang="en-US" altLang="zh-CN" sz="2000" b="1" spc="-17" dirty="0">
                <a:solidFill>
                  <a:srgbClr val="0033CC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6G</a:t>
            </a:r>
            <a:r>
              <a:rPr lang="zh-CN" altLang="en-US" sz="2000" b="1" spc="-17" dirty="0">
                <a:solidFill>
                  <a:srgbClr val="0033CC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网络架构的</a:t>
            </a:r>
            <a:r>
              <a:rPr lang="zh-CN" altLang="en-US" sz="2000" b="1" spc="-17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控制层面</a:t>
            </a:r>
            <a:r>
              <a:rPr lang="zh-CN" altLang="en-US" sz="2000" b="1" spc="-17" dirty="0">
                <a:solidFill>
                  <a:srgbClr val="0033CC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，引入通信与计算深度协同的</a:t>
            </a:r>
            <a:r>
              <a:rPr lang="zh-CN" altLang="en-US" sz="2000" b="1" spc="-17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功能、接口和协议</a:t>
            </a:r>
            <a:r>
              <a:rPr lang="zh-CN" altLang="en-US" sz="2000" b="1" spc="-17" dirty="0">
                <a:solidFill>
                  <a:srgbClr val="0033CC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，直接</a:t>
            </a:r>
            <a:r>
              <a:rPr lang="zh-CN" altLang="en-US" sz="2000" b="1" spc="-17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通过未来</a:t>
            </a:r>
            <a:r>
              <a:rPr lang="en-US" altLang="zh-CN" sz="2000" b="1" spc="-17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3GPP</a:t>
            </a:r>
            <a:r>
              <a:rPr lang="zh-CN" altLang="en-US" sz="2000" b="1" spc="-17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标准化的信令</a:t>
            </a:r>
            <a:r>
              <a:rPr lang="zh-CN" altLang="en-US" sz="2000" b="1" spc="-17" dirty="0">
                <a:solidFill>
                  <a:srgbClr val="0033CC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来实现通算融合甚至一体化。</a:t>
            </a:r>
            <a:endParaRPr lang="ja-JP" altLang="en-US" sz="2000" b="1" spc="-17" dirty="0">
              <a:solidFill>
                <a:srgbClr val="0033CC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9400" y="2097872"/>
            <a:ext cx="6921708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defTabSz="914400">
              <a:lnSpc>
                <a:spcPct val="150000"/>
              </a:lnSpc>
            </a:pPr>
            <a:r>
              <a:rPr lang="zh-CN" altLang="en-US" sz="2000" b="1" spc="-17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计算密集型</a:t>
            </a:r>
            <a:r>
              <a:rPr lang="en-US" altLang="zh-CN" sz="2000" b="1" spc="-17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6G</a:t>
            </a:r>
            <a:r>
              <a:rPr lang="zh-CN" altLang="en-US" sz="2000" b="1" spc="-17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应用</a:t>
            </a:r>
            <a:r>
              <a:rPr lang="zh-CN" altLang="en-US" sz="2000" b="1" spc="-17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：</a:t>
            </a:r>
            <a:r>
              <a:rPr lang="en-US" altLang="zh-CN" sz="2000" b="1" spc="-17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AI</a:t>
            </a:r>
            <a:r>
              <a:rPr lang="zh-CN" altLang="en-US" sz="2000" b="1" spc="-17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spc="-17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XR</a:t>
            </a:r>
            <a:r>
              <a:rPr lang="zh-CN" altLang="en-US" sz="2000" b="1" spc="-17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、数字孪生等</a:t>
            </a:r>
            <a:endParaRPr lang="ja-JP" altLang="en-US" sz="2000" b="1" spc="-17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9400" y="2714798"/>
            <a:ext cx="6248400" cy="1428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defTabSz="914400">
              <a:lnSpc>
                <a:spcPct val="150000"/>
              </a:lnSpc>
            </a:pPr>
            <a:r>
              <a:rPr lang="zh-CN" altLang="en-US" b="1" spc="-17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移动算力网络需要为</a:t>
            </a:r>
            <a:r>
              <a:rPr lang="zh-CN" altLang="en-US" sz="2400" b="1" spc="-17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能力受限</a:t>
            </a:r>
            <a:r>
              <a:rPr lang="zh-CN" altLang="en-US" b="1" spc="-17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（电量、算力等）的移动终端按需提供实时的计算服务，并在无线动态环境下高效的</a:t>
            </a:r>
            <a:r>
              <a:rPr lang="zh-CN" altLang="en-US" b="1" spc="-17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保障计算任务</a:t>
            </a:r>
            <a:r>
              <a:rPr lang="en-US" altLang="zh-CN" b="1" spc="-17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QoS</a:t>
            </a:r>
            <a:endParaRPr lang="ja-JP" altLang="en-US" b="1" spc="-17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9400" y="4724400"/>
            <a:ext cx="6921708" cy="1422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 defTabSz="9144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b="1" spc="-17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端边云异构算力管理</a:t>
            </a:r>
            <a:endParaRPr lang="en-US" altLang="zh-CN" sz="2000" b="1" spc="-17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914400" lvl="1" indent="-457200" defTabSz="9144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b="1" spc="-17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端边云异构算力实时感知</a:t>
            </a:r>
            <a:endParaRPr lang="en-US" altLang="zh-CN" sz="2000" b="1" spc="-17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914400" lvl="1" indent="-457200" defTabSz="9144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b="1" spc="-17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无线联邦学习应用</a:t>
            </a:r>
            <a:endParaRPr lang="en-US" altLang="zh-CN" sz="2000" b="1" spc="-17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401200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>
              <a:spcBef>
                <a:spcPts val="1000"/>
              </a:spcBef>
            </a:pPr>
            <a:r>
              <a:rPr lang="zh-CN" altLang="en-US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移动算力瓶颈</a:t>
            </a:r>
          </a:p>
        </p:txBody>
      </p:sp>
      <p:sp>
        <p:nvSpPr>
          <p:cNvPr id="20" name="灯片编号占位符 14"/>
          <p:cNvSpPr txBox="1"/>
          <p:nvPr/>
        </p:nvSpPr>
        <p:spPr>
          <a:xfrm>
            <a:off x="13233401" y="7467600"/>
            <a:ext cx="584198" cy="3048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070"/>
            <a:fld id="{81D60167-4931-47E6-BA6A-407CBD079E47}" type="slidenum">
              <a:rPr lang="en-US" altLang="zh-CN" sz="1400" b="1" spc="-1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</a:rPr>
              <a:t>6</a:t>
            </a:fld>
            <a:endParaRPr lang="zh-CN" altLang="en-US" sz="1400" b="1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  <a:cs typeface="Calibri" panose="020F0502020204030204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001" y="1013178"/>
            <a:ext cx="5581473" cy="285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567" y="3294879"/>
            <a:ext cx="5244868" cy="3359785"/>
          </a:xfrm>
          <a:prstGeom prst="rect">
            <a:avLst/>
          </a:prstGeom>
        </p:spPr>
      </p:pic>
      <p:sp>
        <p:nvSpPr>
          <p:cNvPr id="11" name="箭头: 下 7"/>
          <p:cNvSpPr/>
          <p:nvPr/>
        </p:nvSpPr>
        <p:spPr>
          <a:xfrm rot="8400288">
            <a:off x="1885192" y="4131354"/>
            <a:ext cx="304800" cy="58859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124298" y="3732907"/>
            <a:ext cx="2438400" cy="369332"/>
          </a:xfrm>
          <a:prstGeom prst="rect">
            <a:avLst/>
          </a:prstGeom>
        </p:spPr>
        <p:txBody>
          <a:bodyPr wrap="square" lIns="0" tIns="0" rIns="0" bIns="0" rtlCol="0" anchor="ctr" anchorCtr="1">
            <a:spAutoFit/>
          </a:bodyPr>
          <a:lstStyle/>
          <a:p>
            <a:pPr marL="13335">
              <a:buClr>
                <a:srgbClr val="C55A11"/>
              </a:buClr>
              <a:tabLst>
                <a:tab pos="404495" algn="l"/>
              </a:tabLst>
            </a:pPr>
            <a:r>
              <a:rPr kumimoji="1" lang="zh-CN" altLang="en-US" sz="2400" b="1" spc="-17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新计算架构</a:t>
            </a:r>
            <a:endParaRPr kumimoji="1" lang="ja-JP" altLang="en-US" sz="2400" b="1" spc="-17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5599" y="990600"/>
            <a:ext cx="12955807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 defTabSz="9144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spc="-17" dirty="0">
                <a:solidFill>
                  <a:srgbClr val="0033CC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摩尔定律失效，芯片能效进步陷入瓶颈</a:t>
            </a:r>
            <a:endParaRPr lang="en-US" altLang="zh-CN" sz="2400" b="1" spc="-17" dirty="0">
              <a:solidFill>
                <a:srgbClr val="0033CC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2567" y="1663276"/>
            <a:ext cx="4680054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 defTabSz="9144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b="1" spc="-17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通过增加功耗换取性能</a:t>
            </a:r>
            <a:endParaRPr lang="en-US" altLang="zh-CN" sz="2000" b="1" spc="-17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914400" lvl="1" indent="-457200" defTabSz="9144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b="1" spc="-17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移动设备对功耗敏感</a:t>
            </a:r>
            <a:endParaRPr lang="en-US" altLang="zh-CN" sz="2000" b="1" spc="-17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204823" y="4457289"/>
            <a:ext cx="5846872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 defTabSz="9144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spc="-17" dirty="0">
                <a:solidFill>
                  <a:srgbClr val="0033CC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需要新的计算架构突破制程限制</a:t>
            </a:r>
            <a:endParaRPr lang="en-US" altLang="zh-CN" sz="2400" b="1" spc="-17" dirty="0">
              <a:solidFill>
                <a:srgbClr val="0033CC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096000" y="5276060"/>
            <a:ext cx="5475397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 defTabSz="9144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b="1" spc="-17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突破制程框架寻找新的维度</a:t>
            </a:r>
            <a:endParaRPr lang="en-US" altLang="zh-CN" sz="2000" b="1" spc="-17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914400" lvl="1" indent="-457200" defTabSz="9144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b="1" spc="-17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结合现代计算需求定制化设计</a:t>
            </a:r>
            <a:endParaRPr lang="en-US" altLang="zh-CN" sz="2000" b="1" spc="-17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401200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>
              <a:spcBef>
                <a:spcPts val="1000"/>
              </a:spcBef>
            </a:pPr>
            <a:r>
              <a:rPr lang="zh-CN" altLang="en-US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项目背景与实施逻辑</a:t>
            </a:r>
          </a:p>
        </p:txBody>
      </p:sp>
      <p:sp>
        <p:nvSpPr>
          <p:cNvPr id="20" name="灯片编号占位符 14"/>
          <p:cNvSpPr txBox="1"/>
          <p:nvPr/>
        </p:nvSpPr>
        <p:spPr>
          <a:xfrm>
            <a:off x="13233401" y="7467600"/>
            <a:ext cx="584198" cy="3048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070"/>
            <a:fld id="{81D60167-4931-47E6-BA6A-407CBD079E47}" type="slidenum">
              <a:rPr lang="en-US" altLang="zh-CN" sz="1400" b="1" spc="-1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</a:rPr>
              <a:t>7</a:t>
            </a:fld>
            <a:endParaRPr lang="zh-CN" altLang="en-US" sz="1400" b="1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  <a:cs typeface="Calibri" panose="020F050202020403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34883" y="4390391"/>
            <a:ext cx="4355479" cy="1689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>
              <a:lnSpc>
                <a:spcPct val="150000"/>
              </a:lnSpc>
            </a:pPr>
            <a:r>
              <a:rPr lang="zh-CN" altLang="en-US" sz="2400" b="1" spc="-17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项目研究目标</a:t>
            </a:r>
            <a:r>
              <a:rPr lang="zh-CN" altLang="en-US" sz="2400" b="1" spc="-17" dirty="0">
                <a:solidFill>
                  <a:srgbClr val="0033CC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：</a:t>
            </a:r>
            <a:endParaRPr lang="en-US" altLang="zh-CN" sz="2400" b="1" spc="-17" dirty="0">
              <a:solidFill>
                <a:srgbClr val="0033CC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just" defTabSz="914400">
              <a:lnSpc>
                <a:spcPct val="150000"/>
              </a:lnSpc>
            </a:pPr>
            <a:r>
              <a:rPr lang="zh-CN" altLang="en-US" sz="2400" b="1" spc="-17" dirty="0">
                <a:solidFill>
                  <a:srgbClr val="0033CC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基于误差建模，通过位宽优化，</a:t>
            </a:r>
            <a:endParaRPr lang="en-US" altLang="zh-CN" sz="2400" b="1" spc="-17" dirty="0">
              <a:solidFill>
                <a:srgbClr val="0033CC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just" defTabSz="914400">
              <a:lnSpc>
                <a:spcPct val="150000"/>
              </a:lnSpc>
            </a:pPr>
            <a:r>
              <a:rPr lang="zh-CN" altLang="en-US" sz="2400" b="1" spc="-17" dirty="0">
                <a:solidFill>
                  <a:srgbClr val="0033CC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实现</a:t>
            </a:r>
            <a:r>
              <a:rPr lang="zh-CN" altLang="en-US" sz="2400" b="1" spc="-17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算力与性能的更优平衡</a:t>
            </a:r>
            <a:r>
              <a:rPr lang="zh-CN" altLang="en-US" sz="2400" b="1" spc="-17" dirty="0">
                <a:solidFill>
                  <a:srgbClr val="0033CC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。</a:t>
            </a:r>
            <a:endParaRPr lang="ja-JP" altLang="en-US" sz="2400" b="1" spc="-17" dirty="0">
              <a:solidFill>
                <a:srgbClr val="0033CC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55" y="2083969"/>
            <a:ext cx="6600777" cy="156121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02" y="3835520"/>
            <a:ext cx="7119882" cy="27987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634883" y="2406307"/>
            <a:ext cx="4087350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zh-CN" altLang="en-US" sz="2400" b="1" spc="-17" dirty="0">
                <a:solidFill>
                  <a:srgbClr val="0033CC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直接使用现有低位宽方案</a:t>
            </a:r>
            <a:endParaRPr lang="en-US" altLang="zh-CN" sz="2400" b="1" spc="-17" dirty="0">
              <a:solidFill>
                <a:srgbClr val="0033CC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defTabSz="914400">
              <a:lnSpc>
                <a:spcPct val="150000"/>
              </a:lnSpc>
            </a:pPr>
            <a:r>
              <a:rPr lang="zh-CN" altLang="en-US" sz="2400" b="1" spc="-17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性能损失过大</a:t>
            </a:r>
            <a:endParaRPr lang="ja-JP" altLang="en-US" sz="2400" b="1" spc="-17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00355" y="960138"/>
            <a:ext cx="94253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/>
            <a:r>
              <a:rPr lang="ja-JP" altLang="en-US" sz="2400" b="1" spc="-17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针对</a:t>
            </a:r>
            <a:r>
              <a:rPr lang="en-US" altLang="ja-JP" sz="2400" b="1" spc="-17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Massive</a:t>
            </a:r>
            <a:r>
              <a:rPr lang="en-US" altLang="zh-CN" sz="2400" b="1" spc="-17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-MIMO</a:t>
            </a:r>
            <a:r>
              <a:rPr lang="zh-CN" altLang="en-US" sz="2400" b="1" spc="-17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低延时、超宽带的特点，需要解决因天线数、流数增加导致的</a:t>
            </a:r>
            <a:r>
              <a:rPr lang="zh-CN" altLang="en-US" sz="2400" b="1" spc="-17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算力需求与芯片功耗激增</a:t>
            </a:r>
            <a:r>
              <a:rPr lang="zh-CN" altLang="en-US" sz="2400" b="1" spc="-17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的问题</a:t>
            </a:r>
            <a:endParaRPr lang="ja-JP" altLang="en-US" sz="2400" b="1" spc="-17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8" name="下箭头 17"/>
          <p:cNvSpPr/>
          <p:nvPr/>
        </p:nvSpPr>
        <p:spPr>
          <a:xfrm>
            <a:off x="8736037" y="3835520"/>
            <a:ext cx="590843" cy="426991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01034" y="599179"/>
            <a:ext cx="10661650" cy="54698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01034" y="599179"/>
            <a:ext cx="3169920" cy="5469255"/>
          </a:xfrm>
          <a:prstGeom prst="rect">
            <a:avLst/>
          </a:prstGeom>
          <a:solidFill>
            <a:srgbClr val="3D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9924714" y="4531099"/>
            <a:ext cx="1537970" cy="1537970"/>
            <a:chOff x="15573" y="6825"/>
            <a:chExt cx="2422" cy="2422"/>
          </a:xfrm>
        </p:grpSpPr>
        <p:sp>
          <p:nvSpPr>
            <p:cNvPr id="6" name="直角三角形 5"/>
            <p:cNvSpPr/>
            <p:nvPr/>
          </p:nvSpPr>
          <p:spPr>
            <a:xfrm flipH="1">
              <a:off x="15573" y="6825"/>
              <a:ext cx="2422" cy="2422"/>
            </a:xfrm>
            <a:prstGeom prst="rtTriangle">
              <a:avLst/>
            </a:prstGeom>
            <a:solidFill>
              <a:srgbClr val="3D586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 flipH="1">
              <a:off x="16017" y="7268"/>
              <a:ext cx="1978" cy="197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直角三角形 3"/>
            <p:cNvSpPr/>
            <p:nvPr/>
          </p:nvSpPr>
          <p:spPr>
            <a:xfrm flipH="1">
              <a:off x="16439" y="7690"/>
              <a:ext cx="1556" cy="1556"/>
            </a:xfrm>
            <a:prstGeom prst="rtTriangle">
              <a:avLst/>
            </a:prstGeom>
            <a:solidFill>
              <a:srgbClr val="3D586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074209" y="2808344"/>
            <a:ext cx="188785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087544" y="2502214"/>
            <a:ext cx="1887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lnSpc>
                <a:spcPct val="10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PART TWO</a:t>
            </a:r>
          </a:p>
        </p:txBody>
      </p:sp>
      <p:sp>
        <p:nvSpPr>
          <p:cNvPr id="17" name="矩形 16"/>
          <p:cNvSpPr/>
          <p:nvPr/>
        </p:nvSpPr>
        <p:spPr>
          <a:xfrm>
            <a:off x="4244779" y="3227457"/>
            <a:ext cx="69440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indent="0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技术路线与模块设计</a:t>
            </a:r>
          </a:p>
        </p:txBody>
      </p:sp>
      <p:sp>
        <p:nvSpPr>
          <p:cNvPr id="21" name="椭圆 20"/>
          <p:cNvSpPr/>
          <p:nvPr/>
        </p:nvSpPr>
        <p:spPr>
          <a:xfrm>
            <a:off x="11020724" y="784499"/>
            <a:ext cx="207010" cy="207010"/>
          </a:xfrm>
          <a:prstGeom prst="ellipse">
            <a:avLst/>
          </a:prstGeom>
          <a:solidFill>
            <a:srgbClr val="3D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技术路线顶层设计与总体逻辑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6500345" y="1269583"/>
            <a:ext cx="3166725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 defTabSz="9144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spc="-17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项目研究总体框架</a:t>
            </a:r>
            <a:endParaRPr lang="en-US" altLang="zh-CN" sz="2400" b="1" spc="-17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953783" y="2021836"/>
            <a:ext cx="6108834" cy="3731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 defTabSz="9144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spc="-17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传统预编码研究很少涉及硬件层相关内容。</a:t>
            </a:r>
            <a:endParaRPr lang="en-US" altLang="zh-CN" sz="2000" b="1" spc="-17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800100" lvl="1" indent="-342900" defTabSz="9144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spc="-17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本项目聚焦</a:t>
            </a:r>
            <a:r>
              <a:rPr lang="zh-CN" altLang="en-US" sz="2000" b="1" spc="-17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硬件层与算法层之间的新自由度</a:t>
            </a:r>
            <a:r>
              <a:rPr lang="zh-CN" altLang="en-US" sz="2000" b="1" spc="-17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，通过误差建模进行计算位宽优化设计。</a:t>
            </a:r>
            <a:endParaRPr lang="en-US" altLang="zh-CN" sz="2000" b="1" spc="-17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800100" lvl="1" indent="-342900" defTabSz="9144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spc="-17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项目研究内容</a:t>
            </a:r>
            <a:r>
              <a:rPr lang="zh-CN" altLang="en-US" sz="2000" b="1" spc="-17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自下而上</a:t>
            </a:r>
            <a:r>
              <a:rPr lang="zh-CN" altLang="en-US" sz="2000" b="1" spc="-17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，贯穿硬件层与算法层之间的每一个环节。</a:t>
            </a:r>
            <a:endParaRPr lang="en-US" altLang="zh-CN" sz="2000" b="1" spc="-17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800100" lvl="1" indent="-342900" defTabSz="9144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spc="-17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项目研究成果相互关联也相互独立，可根据应用场景</a:t>
            </a:r>
            <a:r>
              <a:rPr lang="zh-CN" altLang="en-US" sz="2000" b="1" spc="-17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动态组合。</a:t>
            </a:r>
            <a:endParaRPr lang="en-US" altLang="zh-CN" sz="2000" b="1" spc="-17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800100" lvl="1" indent="-342900" defTabSz="9144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spc="-17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与上一期项目</a:t>
            </a:r>
            <a:r>
              <a:rPr lang="zh-CN" altLang="en-US" sz="2000" b="1" spc="-17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成果打通</a:t>
            </a:r>
            <a:r>
              <a:rPr lang="zh-CN" altLang="en-US" sz="2000" b="1" spc="-17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，形成完整低位宽体系。</a:t>
            </a:r>
            <a:endParaRPr lang="en-US" altLang="zh-CN" sz="2000" b="1" spc="-17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238281" y="1268829"/>
            <a:ext cx="6315562" cy="4684481"/>
            <a:chOff x="333974" y="1279462"/>
            <a:chExt cx="6315562" cy="4684481"/>
          </a:xfrm>
        </p:grpSpPr>
        <p:grpSp>
          <p:nvGrpSpPr>
            <p:cNvPr id="14" name="组合 13"/>
            <p:cNvGrpSpPr/>
            <p:nvPr/>
          </p:nvGrpSpPr>
          <p:grpSpPr>
            <a:xfrm>
              <a:off x="333974" y="1279462"/>
              <a:ext cx="6128329" cy="4684481"/>
              <a:chOff x="-82048" y="-270386"/>
              <a:chExt cx="5073164" cy="3877914"/>
            </a:xfrm>
          </p:grpSpPr>
          <p:sp>
            <p:nvSpPr>
              <p:cNvPr id="17" name="文本框 4"/>
              <p:cNvSpPr txBox="1"/>
              <p:nvPr/>
            </p:nvSpPr>
            <p:spPr>
              <a:xfrm>
                <a:off x="1360405" y="-270386"/>
                <a:ext cx="2271933" cy="54864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ctr"/>
                <a:r>
                  <a:rPr lang="zh-CN" sz="1600" b="1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……</a:t>
                </a:r>
                <a:endParaRPr lang="zh-CN" sz="12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grpSp>
            <p:nvGrpSpPr>
              <p:cNvPr id="19" name="组合 18"/>
              <p:cNvGrpSpPr/>
              <p:nvPr/>
            </p:nvGrpSpPr>
            <p:grpSpPr>
              <a:xfrm>
                <a:off x="-82048" y="79049"/>
                <a:ext cx="5073164" cy="3528479"/>
                <a:chOff x="-82048" y="-333701"/>
                <a:chExt cx="5073164" cy="3528479"/>
              </a:xfrm>
            </p:grpSpPr>
            <p:sp>
              <p:nvSpPr>
                <p:cNvPr id="21" name="矩形 20"/>
                <p:cNvSpPr/>
                <p:nvPr/>
              </p:nvSpPr>
              <p:spPr>
                <a:xfrm>
                  <a:off x="11446" y="2753756"/>
                  <a:ext cx="4979670" cy="44102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lang="zh-CN" sz="1600" b="1" dirty="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硬件层</a:t>
                  </a:r>
                  <a:endParaRPr lang="zh-CN" sz="16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22" name="矩形 21"/>
                <p:cNvSpPr/>
                <p:nvPr/>
              </p:nvSpPr>
              <p:spPr>
                <a:xfrm>
                  <a:off x="619124" y="2263793"/>
                  <a:ext cx="3741420" cy="435005"/>
                </a:xfrm>
                <a:prstGeom prst="rect">
                  <a:avLst/>
                </a:prstGeom>
                <a:solidFill>
                  <a:srgbClr val="00B0F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lang="en-US" sz="1600" b="1" dirty="0"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E</a:t>
                  </a:r>
                  <a:r>
                    <a:rPr lang="en-US" sz="1600" b="1" dirty="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FP</a:t>
                  </a:r>
                  <a:r>
                    <a:rPr lang="zh-CN" sz="1600" b="1" dirty="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存储方案及算子设计</a:t>
                  </a:r>
                  <a:endParaRPr lang="zh-CN" sz="16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23" name="矩形 22"/>
                <p:cNvSpPr/>
                <p:nvPr/>
              </p:nvSpPr>
              <p:spPr>
                <a:xfrm>
                  <a:off x="627077" y="1607331"/>
                  <a:ext cx="1811933" cy="603113"/>
                </a:xfrm>
                <a:prstGeom prst="rect">
                  <a:avLst/>
                </a:prstGeom>
                <a:solidFill>
                  <a:srgbClr val="00B0F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lang="zh-CN" sz="1600" b="1" dirty="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基于置信区间的</a:t>
                  </a:r>
                  <a:endParaRPr lang="en-US" altLang="zh-CN" sz="1600" b="1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  <a:p>
                  <a:pPr algn="ctr"/>
                  <a:r>
                    <a:rPr lang="zh-CN" sz="1600" b="1" dirty="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可变位宽</a:t>
                  </a:r>
                  <a:r>
                    <a:rPr lang="zh-CN" altLang="en-US" sz="1600" b="1" dirty="0"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在线</a:t>
                  </a:r>
                  <a:r>
                    <a:rPr lang="zh-CN" sz="1600" b="1" dirty="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设计</a:t>
                  </a:r>
                  <a:endParaRPr lang="zh-CN" sz="16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24" name="矩形 23"/>
                <p:cNvSpPr/>
                <p:nvPr/>
              </p:nvSpPr>
              <p:spPr>
                <a:xfrm>
                  <a:off x="627077" y="1121541"/>
                  <a:ext cx="3741420" cy="435003"/>
                </a:xfrm>
                <a:prstGeom prst="rect">
                  <a:avLst/>
                </a:prstGeom>
                <a:solidFill>
                  <a:srgbClr val="00B0F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lang="zh-CN" altLang="en-US" sz="1600" b="1" dirty="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子空间迭代角度域</a:t>
                  </a:r>
                  <a:r>
                    <a:rPr lang="en-US" altLang="zh-CN" sz="1600" b="1" dirty="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SVD</a:t>
                  </a:r>
                  <a:r>
                    <a:rPr lang="zh-CN" sz="1600" b="1" dirty="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算子设计</a:t>
                  </a:r>
                  <a:endParaRPr lang="zh-CN" sz="16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625662" y="632385"/>
                  <a:ext cx="3741420" cy="435001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lang="zh-CN" altLang="en-US" sz="1600" b="1" dirty="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基于</a:t>
                  </a:r>
                  <a:r>
                    <a:rPr lang="zh-CN" sz="1600" b="1" dirty="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通信指标与结果关联性</a:t>
                  </a:r>
                  <a:r>
                    <a:rPr lang="zh-CN" altLang="en-US" sz="1600" b="1" dirty="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的功控</a:t>
                  </a:r>
                  <a:r>
                    <a:rPr lang="zh-CN" sz="1600" b="1" dirty="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研究</a:t>
                  </a:r>
                  <a:endParaRPr lang="zh-CN" sz="16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6537" y="151918"/>
                  <a:ext cx="4979670" cy="439837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lang="zh-CN" sz="1600" b="1" dirty="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算法层</a:t>
                  </a:r>
                  <a:endParaRPr lang="zh-CN" sz="16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>
                  <a:off x="625662" y="-333701"/>
                  <a:ext cx="3741420" cy="439837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lang="zh-CN" sz="1600" b="1" dirty="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低位宽计算预编码新框架（上一期）</a:t>
                  </a:r>
                  <a:endParaRPr lang="zh-CN" sz="16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cxnSp>
              <p:nvCxnSpPr>
                <p:cNvPr id="28" name="直线箭头连接符 27"/>
                <p:cNvCxnSpPr/>
                <p:nvPr/>
              </p:nvCxnSpPr>
              <p:spPr>
                <a:xfrm flipV="1">
                  <a:off x="400050" y="659131"/>
                  <a:ext cx="0" cy="1952905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文本框 3"/>
                <p:cNvSpPr txBox="1"/>
                <p:nvPr/>
              </p:nvSpPr>
              <p:spPr>
                <a:xfrm>
                  <a:off x="-82048" y="1078395"/>
                  <a:ext cx="471268" cy="1188720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eaVert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pPr algn="ctr"/>
                  <a:r>
                    <a:rPr lang="zh-CN" b="1" dirty="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自下而上</a:t>
                  </a:r>
                  <a:endParaRPr lang="zh-CN" sz="16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cxnSp>
              <p:nvCxnSpPr>
                <p:cNvPr id="31" name="直线箭头连接符 30"/>
                <p:cNvCxnSpPr/>
                <p:nvPr/>
              </p:nvCxnSpPr>
              <p:spPr>
                <a:xfrm flipH="1">
                  <a:off x="4366348" y="1906944"/>
                  <a:ext cx="230505" cy="0"/>
                </a:xfrm>
                <a:prstGeom prst="straightConnector1">
                  <a:avLst/>
                </a:prstGeom>
                <a:ln w="190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6" name="矩形 35"/>
            <p:cNvSpPr/>
            <p:nvPr/>
          </p:nvSpPr>
          <p:spPr>
            <a:xfrm>
              <a:off x="3511783" y="4046323"/>
              <a:ext cx="2188796" cy="728555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1600" b="1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大尺度模块化</a:t>
              </a:r>
              <a:endParaRPr lang="en-US" altLang="zh-CN" sz="16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ctr"/>
              <a:r>
                <a:rPr lang="zh-CN" sz="1600" b="1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可变位宽</a:t>
              </a:r>
              <a:r>
                <a:rPr lang="zh-CN" altLang="en-US" sz="1600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离线</a:t>
              </a:r>
              <a:r>
                <a:rPr lang="zh-CN" sz="1600" b="1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设计</a:t>
              </a:r>
              <a:endParaRPr lang="zh-CN" sz="16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cxnSp>
          <p:nvCxnSpPr>
            <p:cNvPr id="38" name="直线箭头连接符 37"/>
            <p:cNvCxnSpPr/>
            <p:nvPr/>
          </p:nvCxnSpPr>
          <p:spPr>
            <a:xfrm flipH="1">
              <a:off x="5704921" y="5088798"/>
              <a:ext cx="278448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箭头连接符 38"/>
            <p:cNvCxnSpPr/>
            <p:nvPr/>
          </p:nvCxnSpPr>
          <p:spPr>
            <a:xfrm flipH="1">
              <a:off x="5718005" y="3726715"/>
              <a:ext cx="278448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箭头连接符 39"/>
            <p:cNvCxnSpPr/>
            <p:nvPr/>
          </p:nvCxnSpPr>
          <p:spPr>
            <a:xfrm flipH="1">
              <a:off x="5728638" y="3136676"/>
              <a:ext cx="278448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连接符 41"/>
            <p:cNvCxnSpPr/>
            <p:nvPr/>
          </p:nvCxnSpPr>
          <p:spPr>
            <a:xfrm>
              <a:off x="5994002" y="3126043"/>
              <a:ext cx="0" cy="1962755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6025759" y="2951672"/>
              <a:ext cx="623777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>
                  <a:latin typeface="宋体" panose="02010600030101010101" pitchFamily="2" charset="-122"/>
                  <a:ea typeface="宋体" panose="02010600030101010101" pitchFamily="2" charset="-122"/>
                </a:rPr>
                <a:t>根据场景</a:t>
              </a:r>
              <a:endParaRPr kumimoji="1" lang="en-US" altLang="zh-CN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r>
                <a:rPr kumimoji="1" lang="zh-CN" altLang="en-US" b="1" dirty="0">
                  <a:latin typeface="宋体" panose="02010600030101010101" pitchFamily="2" charset="-122"/>
                  <a:ea typeface="宋体" panose="02010600030101010101" pitchFamily="2" charset="-122"/>
                </a:rPr>
                <a:t>动态组合</a:t>
              </a:r>
            </a:p>
          </p:txBody>
        </p:sp>
      </p:grpSp>
    </p:spTree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2EwZTljMWI1M2Q3MzUzNGNkZjAzOGY1OTYzYTExMTY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770*86"/>
  <p:tag name="TABLE_ENDDRAG_RECT" val="48*75*770*8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6,&quot;left&quot;:52.9,&quot;top&quot;:96.9,&quot;width&quot;:907.1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SEU">
      <a:dk1>
        <a:sysClr val="windowText" lastClr="000000"/>
      </a:dk1>
      <a:lt1>
        <a:sysClr val="window" lastClr="FFFFFF"/>
      </a:lt1>
      <a:dk2>
        <a:srgbClr val="44546A"/>
      </a:dk2>
      <a:lt2>
        <a:srgbClr val="E3E1DD"/>
      </a:lt2>
      <a:accent1>
        <a:srgbClr val="445437"/>
      </a:accent1>
      <a:accent2>
        <a:srgbClr val="FFCC00"/>
      </a:accent2>
      <a:accent3>
        <a:srgbClr val="2872A1"/>
      </a:accent3>
      <a:accent4>
        <a:srgbClr val="FCB322"/>
      </a:accent4>
      <a:accent5>
        <a:srgbClr val="EA6C00"/>
      </a:accent5>
      <a:accent6>
        <a:srgbClr val="70AD47"/>
      </a:accent6>
      <a:hlink>
        <a:srgbClr val="0563C1"/>
      </a:hlink>
      <a:folHlink>
        <a:srgbClr val="954F72"/>
      </a:folHlink>
    </a:clrScheme>
    <a:fontScheme name="htvr4vcz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27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3535</TotalTime>
  <Words>2588</Words>
  <Application>Microsoft Office PowerPoint</Application>
  <PresentationFormat>宽屏</PresentationFormat>
  <Paragraphs>469</Paragraphs>
  <Slides>25</Slides>
  <Notes>25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0" baseType="lpstr">
      <vt:lpstr>等线</vt:lpstr>
      <vt:lpstr>等线 Light</vt:lpstr>
      <vt:lpstr>方正清刻本悦宋简体</vt:lpstr>
      <vt:lpstr>黑体</vt:lpstr>
      <vt:lpstr>宋体</vt:lpstr>
      <vt:lpstr>微软雅黑</vt:lpstr>
      <vt:lpstr>微软雅黑</vt:lpstr>
      <vt:lpstr>Arial</vt:lpstr>
      <vt:lpstr>Cambria Math</vt:lpstr>
      <vt:lpstr>Times New Roman</vt:lpstr>
      <vt:lpstr>Wingdings</vt:lpstr>
      <vt:lpstr>Office 主题​​</vt:lpstr>
      <vt:lpstr>3_Office 主题​​</vt:lpstr>
      <vt:lpstr>1_Office 主题​​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pc</dc:creator>
  <cp:lastModifiedBy>Meidong Xia</cp:lastModifiedBy>
  <cp:revision>522</cp:revision>
  <dcterms:created xsi:type="dcterms:W3CDTF">2021-02-18T07:30:00Z</dcterms:created>
  <dcterms:modified xsi:type="dcterms:W3CDTF">2024-10-06T13:23:39Z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0x01010030F0E0B3C2F1A048A79614CBF57DA9A1</vt:lpwstr>
  </property>
  <property fmtid="{D5CDD505-2E9C-101B-9397-08002B2CF9AE}" pid="3" name="ICV">
    <vt:lpwstr>2FEE453100804ABBAB31FAF03D8A2E48</vt:lpwstr>
  </property>
  <property fmtid="{D5CDD505-2E9C-101B-9397-08002B2CF9AE}" pid="4" name="KSOProductBuildVer">
    <vt:lpwstr>2052-12.1.0.18276</vt:lpwstr>
  </property>
</Properties>
</file>